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 id="2147483716" r:id="rId2"/>
  </p:sldMasterIdLst>
  <p:notesMasterIdLst>
    <p:notesMasterId r:id="rId35"/>
  </p:notesMasterIdLst>
  <p:sldIdLst>
    <p:sldId id="256" r:id="rId3"/>
    <p:sldId id="257" r:id="rId4"/>
    <p:sldId id="259" r:id="rId5"/>
    <p:sldId id="270" r:id="rId6"/>
    <p:sldId id="263" r:id="rId7"/>
    <p:sldId id="3283" r:id="rId8"/>
    <p:sldId id="3284" r:id="rId9"/>
    <p:sldId id="3297" r:id="rId10"/>
    <p:sldId id="3285" r:id="rId11"/>
    <p:sldId id="3305" r:id="rId12"/>
    <p:sldId id="3306" r:id="rId13"/>
    <p:sldId id="3286" r:id="rId14"/>
    <p:sldId id="3287" r:id="rId15"/>
    <p:sldId id="3288" r:id="rId16"/>
    <p:sldId id="3289" r:id="rId17"/>
    <p:sldId id="3290" r:id="rId18"/>
    <p:sldId id="3307" r:id="rId19"/>
    <p:sldId id="3291" r:id="rId20"/>
    <p:sldId id="267" r:id="rId21"/>
    <p:sldId id="3292" r:id="rId22"/>
    <p:sldId id="283" r:id="rId23"/>
    <p:sldId id="284" r:id="rId24"/>
    <p:sldId id="269" r:id="rId25"/>
    <p:sldId id="266" r:id="rId26"/>
    <p:sldId id="3298" r:id="rId27"/>
    <p:sldId id="3295" r:id="rId28"/>
    <p:sldId id="273" r:id="rId29"/>
    <p:sldId id="274" r:id="rId30"/>
    <p:sldId id="3308" r:id="rId31"/>
    <p:sldId id="3300" r:id="rId32"/>
    <p:sldId id="294" r:id="rId33"/>
    <p:sldId id="293"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Lato" panose="020B0604020202020204" charset="0"/>
      <p:regular r:id="rId40"/>
      <p:bold r:id="rId41"/>
      <p:italic r:id="rId42"/>
      <p:boldItalic r:id="rId43"/>
    </p:embeddedFont>
    <p:embeddedFont>
      <p:font typeface="Roboto" panose="020B0604020202020204"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Source Sans Pro" panose="020B0503030403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BEB0A0-EBDC-3D78-9C88-2F64D578EC25}" v="1" dt="2020-09-24T14:28:49.2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7375" autoAdjust="0"/>
  </p:normalViewPr>
  <p:slideViewPr>
    <p:cSldViewPr snapToGrid="0">
      <p:cViewPr varScale="1">
        <p:scale>
          <a:sx n="209" d="100"/>
          <a:sy n="209" d="100"/>
        </p:scale>
        <p:origin x="41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Synaps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Named-entity_recognition"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monkeylearn.com/blog/customer-feedback-analysis/" TargetMode="External"/><Relationship Id="rId4" Type="http://schemas.openxmlformats.org/officeDocument/2006/relationships/hyperlink" Target="https://en.wikipedia.org/wiki/Named_entity"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f330e5b41_2_3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675" name="Google Shape;675;g7f330e5b41_2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7f31419065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7f31419065_1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Training dataset </a:t>
            </a:r>
            <a:r>
              <a:rPr lang="en-US" dirty="0"/>
              <a:t>is the dataset which is labeled and is used to train the machine learning model with.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Whereas </a:t>
            </a:r>
            <a:r>
              <a:rPr lang="en-US" b="1" dirty="0"/>
              <a:t>test dataset </a:t>
            </a:r>
            <a:r>
              <a:rPr lang="en-US" dirty="0"/>
              <a:t>is the data where the trained model is tested on. An unlabeled data which decides how good our model has learnt or how good our model is in total.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the training dataset in the previous example are the photos in the picture book, the parent used to train the toddler and the test data is the one that was pointed to at the park.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p:txBody>
      </p:sp>
      <p:sp>
        <p:nvSpPr>
          <p:cNvPr id="766" name="Google Shape;766;g7f31419065_1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398198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7f31419065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7f31419065_1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Model: </a:t>
            </a:r>
            <a:r>
              <a:rPr lang="en-US" b="0" i="0" dirty="0">
                <a:solidFill>
                  <a:srgbClr val="292929"/>
                </a:solidFill>
                <a:effectLst/>
                <a:latin typeface="medium-content-serif-font"/>
              </a:rPr>
              <a:t>A machine learning model can be a mathematical representation of a real-world process. </a:t>
            </a:r>
          </a:p>
          <a:p>
            <a:pPr marL="0" lvl="0" indent="0" algn="l" rtl="0">
              <a:spcBef>
                <a:spcPts val="0"/>
              </a:spcBef>
              <a:spcAft>
                <a:spcPts val="0"/>
              </a:spcAft>
              <a:buNone/>
            </a:pPr>
            <a:endParaRPr lang="en-US" b="0" i="0" dirty="0">
              <a:solidFill>
                <a:srgbClr val="292929"/>
              </a:solidFill>
              <a:effectLst/>
              <a:latin typeface="medium-content-serif-font"/>
            </a:endParaRPr>
          </a:p>
          <a:p>
            <a:pPr marL="0" lvl="0" indent="0" algn="l" rtl="0">
              <a:spcBef>
                <a:spcPts val="0"/>
              </a:spcBef>
              <a:spcAft>
                <a:spcPts val="0"/>
              </a:spcAft>
              <a:buNone/>
            </a:pPr>
            <a:r>
              <a:rPr lang="en-US" b="0" i="0" dirty="0">
                <a:solidFill>
                  <a:srgbClr val="292929"/>
                </a:solidFill>
                <a:effectLst/>
                <a:latin typeface="medium-content-serif-font"/>
              </a:rPr>
              <a:t>In case of </a:t>
            </a:r>
            <a:r>
              <a:rPr lang="en-US" b="1" i="0" dirty="0">
                <a:solidFill>
                  <a:srgbClr val="292929"/>
                </a:solidFill>
                <a:effectLst/>
                <a:latin typeface="medium-content-serif-font"/>
              </a:rPr>
              <a:t>supervised learning</a:t>
            </a:r>
            <a:r>
              <a:rPr lang="en-US" b="0" i="0" dirty="0">
                <a:solidFill>
                  <a:srgbClr val="292929"/>
                </a:solidFill>
                <a:effectLst/>
                <a:latin typeface="medium-content-serif-font"/>
              </a:rPr>
              <a:t>, To generate a machine learning model one will need to provide training data to a machine learning algorithm to learn from.</a:t>
            </a:r>
          </a:p>
          <a:p>
            <a:pPr marL="0" lvl="0" indent="0" algn="l" rtl="0">
              <a:spcBef>
                <a:spcPts val="0"/>
              </a:spcBef>
              <a:spcAft>
                <a:spcPts val="0"/>
              </a:spcAft>
              <a:buNone/>
            </a:pPr>
            <a:r>
              <a:rPr lang="en-US" dirty="0"/>
              <a:t>The algorithms implemented inside the machine learns from the training dataset and determines relationships between features and their corresponding labels, this relationship is what we call a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case of </a:t>
            </a:r>
            <a:r>
              <a:rPr lang="en-US" b="1" dirty="0"/>
              <a:t>unsupervised learning</a:t>
            </a:r>
            <a:r>
              <a:rPr lang="en-US" dirty="0"/>
              <a:t>, where there is no concept of labels</a:t>
            </a:r>
            <a:r>
              <a:rPr lang="en-US" b="0" i="0" dirty="0">
                <a:solidFill>
                  <a:srgbClr val="222222"/>
                </a:solidFill>
                <a:effectLst/>
                <a:latin typeface="Source Sans Pro" panose="020B0503030403020204" pitchFamily="34" charset="0"/>
              </a:rPr>
              <a:t>, </a:t>
            </a:r>
            <a:r>
              <a:rPr lang="en-US" dirty="0"/>
              <a:t>the model is the relationship between features of the unlabeled data which drives for some information discovery.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Whereas in case of </a:t>
            </a:r>
            <a:r>
              <a:rPr lang="en-US" b="1" dirty="0"/>
              <a:t>reinforced learning</a:t>
            </a:r>
            <a:r>
              <a:rPr lang="en-US" dirty="0"/>
              <a:t>, </a:t>
            </a:r>
            <a:r>
              <a:rPr lang="en-US" sz="1100" dirty="0">
                <a:highlight>
                  <a:srgbClr val="FFFFFF"/>
                </a:highlight>
              </a:rPr>
              <a:t>The model is the transition function between different state-action pairs by the agent in the environment. </a:t>
            </a:r>
          </a:p>
          <a:p>
            <a:pPr marL="0" lvl="0" indent="0" algn="l" rtl="0">
              <a:spcBef>
                <a:spcPts val="0"/>
              </a:spcBef>
              <a:spcAft>
                <a:spcPts val="0"/>
              </a:spcAft>
              <a:buNone/>
            </a:pPr>
            <a:r>
              <a:rPr lang="en-US" sz="1100" dirty="0">
                <a:highlight>
                  <a:srgbClr val="FFFFFF"/>
                </a:highlight>
              </a:rPr>
              <a:t>There can be model-based and model-free reinforcement learning, but this is out of scope of this training. </a:t>
            </a:r>
            <a:endParaRPr lang="en-US" dirty="0"/>
          </a:p>
        </p:txBody>
      </p:sp>
      <p:sp>
        <p:nvSpPr>
          <p:cNvPr id="766" name="Google Shape;766;g7f31419065_1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4109956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7f333526fb_2_6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7f333526fb_2_6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0000"/>
              </a:lnSpc>
              <a:spcBef>
                <a:spcPts val="1600"/>
              </a:spcBef>
              <a:spcAft>
                <a:spcPts val="0"/>
              </a:spcAft>
              <a:buNone/>
            </a:pPr>
            <a:r>
              <a:rPr lang="en-US" sz="1100" dirty="0">
                <a:highlight>
                  <a:srgbClr val="FFFFFF"/>
                </a:highlight>
                <a:latin typeface="Lato"/>
                <a:ea typeface="Lato"/>
                <a:cs typeface="Lato"/>
                <a:sym typeface="Lato"/>
              </a:rPr>
              <a:t>Example of what supervised machine learning:</a:t>
            </a:r>
          </a:p>
          <a:p>
            <a:pPr marL="0" lvl="0" indent="0" algn="l" rtl="0">
              <a:lnSpc>
                <a:spcPct val="110000"/>
              </a:lnSpc>
              <a:spcBef>
                <a:spcPts val="1600"/>
              </a:spcBef>
              <a:spcAft>
                <a:spcPts val="0"/>
              </a:spcAft>
              <a:buNone/>
            </a:pPr>
            <a:endParaRPr lang="en-US" sz="1100" dirty="0">
              <a:highlight>
                <a:srgbClr val="FFFFFF"/>
              </a:highlight>
              <a:latin typeface="Lato"/>
              <a:ea typeface="Lato"/>
              <a:cs typeface="Lato"/>
              <a:sym typeface="Lato"/>
            </a:endParaRPr>
          </a:p>
          <a:p>
            <a:pPr marL="0" lvl="0" indent="0" algn="l" rtl="0">
              <a:lnSpc>
                <a:spcPct val="110000"/>
              </a:lnSpc>
              <a:spcBef>
                <a:spcPts val="1600"/>
              </a:spcBef>
              <a:spcAft>
                <a:spcPts val="0"/>
              </a:spcAft>
              <a:buNone/>
            </a:pPr>
            <a:r>
              <a:rPr lang="en-US" sz="2000" dirty="0">
                <a:highlight>
                  <a:srgbClr val="FFFFFF"/>
                </a:highlight>
              </a:rPr>
              <a:t>Let’s say, we want to predict how long it will take to drive home from the workplace. </a:t>
            </a:r>
          </a:p>
          <a:p>
            <a:pPr marL="457200" lvl="0" indent="0" algn="l" rtl="0">
              <a:lnSpc>
                <a:spcPct val="100000"/>
              </a:lnSpc>
              <a:spcBef>
                <a:spcPts val="1600"/>
              </a:spcBef>
              <a:spcAft>
                <a:spcPts val="0"/>
              </a:spcAft>
              <a:buNone/>
            </a:pPr>
            <a:r>
              <a:rPr lang="en-US" sz="2000" dirty="0">
                <a:highlight>
                  <a:srgbClr val="FFFFFF"/>
                </a:highlight>
              </a:rPr>
              <a:t>The labelled data contains the following features:</a:t>
            </a:r>
          </a:p>
          <a:p>
            <a:pPr marL="914400" lvl="1" indent="-355600" algn="l" rtl="0">
              <a:lnSpc>
                <a:spcPct val="100000"/>
              </a:lnSpc>
              <a:spcBef>
                <a:spcPts val="500"/>
              </a:spcBef>
              <a:spcAft>
                <a:spcPts val="0"/>
              </a:spcAft>
              <a:buSzPts val="2000"/>
              <a:buChar char="○"/>
            </a:pPr>
            <a:r>
              <a:rPr lang="en-US" sz="2000" dirty="0">
                <a:highlight>
                  <a:srgbClr val="FFFFFF"/>
                </a:highlight>
              </a:rPr>
              <a:t>Weather conditions</a:t>
            </a:r>
          </a:p>
          <a:p>
            <a:pPr marL="914400" lvl="1" indent="-355600" algn="l" rtl="0">
              <a:lnSpc>
                <a:spcPct val="100000"/>
              </a:lnSpc>
              <a:spcBef>
                <a:spcPts val="0"/>
              </a:spcBef>
              <a:spcAft>
                <a:spcPts val="0"/>
              </a:spcAft>
              <a:buSzPts val="2000"/>
              <a:buChar char="○"/>
            </a:pPr>
            <a:r>
              <a:rPr lang="en-US" sz="2000" dirty="0">
                <a:highlight>
                  <a:srgbClr val="FFFFFF"/>
                </a:highlight>
              </a:rPr>
              <a:t>Time of the day</a:t>
            </a:r>
          </a:p>
          <a:p>
            <a:pPr marL="914400" lvl="1" indent="-355600" algn="l" rtl="0">
              <a:lnSpc>
                <a:spcPct val="100000"/>
              </a:lnSpc>
              <a:spcBef>
                <a:spcPts val="0"/>
              </a:spcBef>
              <a:spcAft>
                <a:spcPts val="0"/>
              </a:spcAft>
              <a:buSzPts val="2000"/>
              <a:buChar char="○"/>
            </a:pPr>
            <a:r>
              <a:rPr lang="en-US" sz="2000" dirty="0">
                <a:highlight>
                  <a:srgbClr val="FFFFFF"/>
                </a:highlight>
              </a:rPr>
              <a:t>Holidays</a:t>
            </a:r>
          </a:p>
          <a:p>
            <a:pPr marL="457200" lvl="0" indent="-355600" algn="l" rtl="0">
              <a:lnSpc>
                <a:spcPct val="100000"/>
              </a:lnSpc>
              <a:spcBef>
                <a:spcPts val="0"/>
              </a:spcBef>
              <a:spcAft>
                <a:spcPts val="0"/>
              </a:spcAft>
              <a:buSzPts val="2000"/>
              <a:buChar char="●"/>
            </a:pPr>
            <a:r>
              <a:rPr lang="en-US" sz="2000" dirty="0">
                <a:highlight>
                  <a:srgbClr val="FFFFFF"/>
                </a:highlight>
              </a:rPr>
              <a:t>These features are the </a:t>
            </a:r>
            <a:r>
              <a:rPr lang="en-US" sz="2000" b="1" dirty="0">
                <a:highlight>
                  <a:srgbClr val="FFFFFF"/>
                </a:highlight>
              </a:rPr>
              <a:t>inputs</a:t>
            </a:r>
            <a:r>
              <a:rPr lang="en-US" sz="2000" dirty="0">
                <a:highlight>
                  <a:srgbClr val="FFFFFF"/>
                </a:highlight>
              </a:rPr>
              <a:t> to the model and </a:t>
            </a:r>
            <a:r>
              <a:rPr lang="en-US" sz="2000" b="1" dirty="0">
                <a:highlight>
                  <a:srgbClr val="FFFFFF"/>
                </a:highlight>
              </a:rPr>
              <a:t>the output </a:t>
            </a:r>
            <a:r>
              <a:rPr lang="en-US" sz="2000" dirty="0">
                <a:highlight>
                  <a:srgbClr val="FFFFFF"/>
                </a:highlight>
              </a:rPr>
              <a:t>is the amount of time taken to drive back home on that specific day.</a:t>
            </a:r>
          </a:p>
          <a:p>
            <a:pPr marL="457200" lvl="0" indent="-355600" algn="l" rtl="0">
              <a:lnSpc>
                <a:spcPct val="100000"/>
              </a:lnSpc>
              <a:spcBef>
                <a:spcPts val="1600"/>
              </a:spcBef>
              <a:spcAft>
                <a:spcPts val="0"/>
              </a:spcAft>
              <a:buSzPts val="2000"/>
              <a:buChar char="●"/>
            </a:pPr>
            <a:r>
              <a:rPr lang="en-US" sz="2000" dirty="0">
                <a:highlight>
                  <a:srgbClr val="FFFFFF"/>
                </a:highlight>
              </a:rPr>
              <a:t>The training set will contain the above features and  the</a:t>
            </a:r>
            <a:r>
              <a:rPr lang="en-US" sz="2000" b="1" dirty="0">
                <a:highlight>
                  <a:srgbClr val="FFFFFF"/>
                </a:highlight>
              </a:rPr>
              <a:t> total commute time</a:t>
            </a:r>
            <a:r>
              <a:rPr lang="en-US" sz="2000" dirty="0">
                <a:highlight>
                  <a:srgbClr val="FFFFFF"/>
                </a:highlight>
              </a:rPr>
              <a:t> for that day.</a:t>
            </a:r>
          </a:p>
          <a:p>
            <a:pPr marL="457200" lvl="0" indent="-355600" algn="l" rtl="0">
              <a:lnSpc>
                <a:spcPct val="100000"/>
              </a:lnSpc>
              <a:spcBef>
                <a:spcPts val="1600"/>
              </a:spcBef>
              <a:spcAft>
                <a:spcPts val="0"/>
              </a:spcAft>
              <a:buSzPts val="2000"/>
              <a:buChar char="●"/>
            </a:pPr>
            <a:r>
              <a:rPr lang="en-US" sz="2000" dirty="0">
                <a:highlight>
                  <a:srgbClr val="FFFFFF"/>
                </a:highlight>
              </a:rPr>
              <a:t>Based on the training data, the model may see relationships between the amount of rain and the time taken to go home.</a:t>
            </a:r>
          </a:p>
          <a:p>
            <a:pPr marL="457200" lvl="0" indent="-355600" algn="l" rtl="0">
              <a:lnSpc>
                <a:spcPct val="100000"/>
              </a:lnSpc>
              <a:spcBef>
                <a:spcPts val="1600"/>
              </a:spcBef>
              <a:spcAft>
                <a:spcPts val="0"/>
              </a:spcAft>
              <a:buSzPts val="2000"/>
              <a:buChar char="●"/>
            </a:pPr>
            <a:r>
              <a:rPr lang="en-US" sz="2000" dirty="0">
                <a:highlight>
                  <a:srgbClr val="FFFFFF"/>
                </a:highlight>
              </a:rPr>
              <a:t>The model may also see a connection between the time of leaving work and the time taken on the road.</a:t>
            </a:r>
          </a:p>
          <a:p>
            <a:pPr marL="0" lvl="0" indent="0" algn="l" rtl="0">
              <a:lnSpc>
                <a:spcPct val="110000"/>
              </a:lnSpc>
              <a:spcBef>
                <a:spcPts val="1600"/>
              </a:spcBef>
              <a:spcAft>
                <a:spcPts val="0"/>
              </a:spcAft>
              <a:buNone/>
            </a:pPr>
            <a:endParaRPr lang="en-US" sz="1100" dirty="0">
              <a:highlight>
                <a:srgbClr val="FFFFFF"/>
              </a:highlight>
              <a:latin typeface="Lato"/>
              <a:ea typeface="Lato"/>
              <a:cs typeface="Lato"/>
              <a:sym typeface="Lato"/>
            </a:endParaRPr>
          </a:p>
          <a:p>
            <a:pPr marL="0" lvl="0" indent="0" algn="l" rtl="0">
              <a:lnSpc>
                <a:spcPct val="110000"/>
              </a:lnSpc>
              <a:spcBef>
                <a:spcPts val="1600"/>
              </a:spcBef>
              <a:spcAft>
                <a:spcPts val="0"/>
              </a:spcAft>
              <a:buNone/>
            </a:pPr>
            <a:endParaRPr lang="en-US" sz="1100" dirty="0">
              <a:highlight>
                <a:srgbClr val="FFFFFF"/>
              </a:highlight>
              <a:latin typeface="Lato"/>
              <a:ea typeface="Lato"/>
              <a:cs typeface="Lato"/>
              <a:sym typeface="Lato"/>
            </a:endParaRPr>
          </a:p>
          <a:p>
            <a:pPr marL="0" lvl="0" indent="0" algn="l" rtl="0">
              <a:lnSpc>
                <a:spcPct val="110000"/>
              </a:lnSpc>
              <a:spcBef>
                <a:spcPts val="1600"/>
              </a:spcBef>
              <a:spcAft>
                <a:spcPts val="0"/>
              </a:spcAft>
              <a:buNone/>
            </a:pPr>
            <a:r>
              <a:rPr lang="en-US" sz="1100" dirty="0">
                <a:highlight>
                  <a:srgbClr val="FFFFFF"/>
                </a:highlight>
                <a:latin typeface="Lato"/>
                <a:ea typeface="Lato"/>
                <a:cs typeface="Lato"/>
                <a:sym typeface="Lato"/>
              </a:rPr>
              <a:t>Based on the training data, the model may see relationships between the amount of rain and the time taken to go home.</a:t>
            </a:r>
            <a:endParaRPr sz="1100" dirty="0">
              <a:solidFill>
                <a:srgbClr val="222222"/>
              </a:solidFill>
              <a:highlight>
                <a:srgbClr val="FFFFFF"/>
              </a:highlight>
              <a:latin typeface="Arial"/>
              <a:ea typeface="Arial"/>
              <a:cs typeface="Arial"/>
              <a:sym typeface="Arial"/>
            </a:endParaRPr>
          </a:p>
          <a:p>
            <a:pPr marL="0" lvl="0" indent="0" algn="l" rtl="0">
              <a:lnSpc>
                <a:spcPct val="115000"/>
              </a:lnSpc>
              <a:spcBef>
                <a:spcPts val="1000"/>
              </a:spcBef>
              <a:spcAft>
                <a:spcPts val="0"/>
              </a:spcAft>
              <a:buNone/>
            </a:pPr>
            <a:r>
              <a:rPr lang="en-US" sz="1100" dirty="0">
                <a:solidFill>
                  <a:srgbClr val="222222"/>
                </a:solidFill>
                <a:highlight>
                  <a:srgbClr val="FFFFFF"/>
                </a:highlight>
                <a:latin typeface="Lato"/>
                <a:ea typeface="Lato"/>
                <a:cs typeface="Lato"/>
                <a:sym typeface="Lato"/>
              </a:rPr>
              <a:t>So, it ascertains that the more it rains, the longer you will be driving to get back to your home. It might also see the connection between the time you leave work and the time you'll be on the road. The closer you're to 6 </a:t>
            </a:r>
            <a:r>
              <a:rPr lang="en-US" sz="1100" dirty="0" err="1">
                <a:solidFill>
                  <a:srgbClr val="222222"/>
                </a:solidFill>
                <a:highlight>
                  <a:srgbClr val="FFFFFF"/>
                </a:highlight>
                <a:latin typeface="Lato"/>
                <a:ea typeface="Lato"/>
                <a:cs typeface="Lato"/>
                <a:sym typeface="Lato"/>
              </a:rPr>
              <a:t>p.m</a:t>
            </a:r>
            <a:r>
              <a:rPr lang="en-US" sz="1100" dirty="0">
                <a:solidFill>
                  <a:srgbClr val="222222"/>
                </a:solidFill>
                <a:highlight>
                  <a:srgbClr val="FFFFFF"/>
                </a:highlight>
                <a:latin typeface="Lato"/>
                <a:ea typeface="Lato"/>
                <a:cs typeface="Lato"/>
                <a:sym typeface="Lato"/>
              </a:rPr>
              <a:t> may be the longer time it takes for you to get home. In this way, the machine may find some of these relationships with the labeled data.</a:t>
            </a:r>
            <a:endParaRPr sz="1100" dirty="0">
              <a:solidFill>
                <a:srgbClr val="222222"/>
              </a:solidFill>
              <a:highlight>
                <a:srgbClr val="FFFFFF"/>
              </a:highlight>
              <a:latin typeface="Lato"/>
              <a:ea typeface="Lato"/>
              <a:cs typeface="Lato"/>
              <a:sym typeface="Lato"/>
            </a:endParaRPr>
          </a:p>
          <a:p>
            <a:pPr marL="0" lvl="0" indent="0" algn="l" rtl="0">
              <a:lnSpc>
                <a:spcPct val="115000"/>
              </a:lnSpc>
              <a:spcBef>
                <a:spcPts val="1600"/>
              </a:spcBef>
              <a:spcAft>
                <a:spcPts val="1600"/>
              </a:spcAft>
              <a:buNone/>
            </a:pPr>
            <a:r>
              <a:rPr lang="en-US" sz="1100" b="1" dirty="0">
                <a:solidFill>
                  <a:srgbClr val="222222"/>
                </a:solidFill>
                <a:highlight>
                  <a:srgbClr val="FFFFFF"/>
                </a:highlight>
                <a:latin typeface="Lato"/>
                <a:ea typeface="Lato"/>
                <a:cs typeface="Lato"/>
                <a:sym typeface="Lato"/>
              </a:rPr>
              <a:t>Thus, in supervised learning, </a:t>
            </a:r>
            <a:r>
              <a:rPr lang="en-US" b="1" dirty="0">
                <a:solidFill>
                  <a:srgbClr val="202124"/>
                </a:solidFill>
                <a:highlight>
                  <a:srgbClr val="FFFFFF"/>
                </a:highlight>
                <a:latin typeface="Roboto"/>
                <a:ea typeface="Roboto"/>
                <a:cs typeface="Roboto"/>
                <a:sym typeface="Roboto"/>
              </a:rPr>
              <a:t>The ML system will learn patterns on the labeled data. In the future, the it will use these patterns to make predictions on data that it did not see during training.</a:t>
            </a:r>
            <a:endParaRPr sz="1100" b="1" dirty="0">
              <a:highlight>
                <a:srgbClr val="FFFFFF"/>
              </a:highlight>
              <a:latin typeface="Lato"/>
              <a:ea typeface="Lato"/>
              <a:cs typeface="Lato"/>
              <a:sym typeface="Lato"/>
            </a:endParaRPr>
          </a:p>
        </p:txBody>
      </p:sp>
      <p:sp>
        <p:nvSpPr>
          <p:cNvPr id="784" name="Google Shape;784;g7f333526fb_2_6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7f31419065_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7f31419065_1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dirty="0">
                <a:solidFill>
                  <a:srgbClr val="222222"/>
                </a:solidFill>
                <a:highlight>
                  <a:srgbClr val="FFFFFF"/>
                </a:highlight>
                <a:latin typeface="Lato"/>
                <a:ea typeface="Lato"/>
                <a:cs typeface="Lato"/>
                <a:sym typeface="Lato"/>
              </a:rPr>
              <a:t>Example of unsupervised machine Learning:</a:t>
            </a:r>
          </a:p>
          <a:p>
            <a:pPr marL="0" lvl="0" indent="0" algn="l" rtl="0">
              <a:lnSpc>
                <a:spcPct val="115000"/>
              </a:lnSpc>
              <a:spcBef>
                <a:spcPts val="0"/>
              </a:spcBef>
              <a:spcAft>
                <a:spcPts val="0"/>
              </a:spcAft>
              <a:buNone/>
            </a:pPr>
            <a:endParaRPr lang="en-US" sz="1100" dirty="0">
              <a:solidFill>
                <a:srgbClr val="222222"/>
              </a:solidFill>
              <a:highlight>
                <a:srgbClr val="FFFFFF"/>
              </a:highlight>
              <a:latin typeface="Lato"/>
              <a:ea typeface="Lato"/>
              <a:cs typeface="Lato"/>
              <a:sym typeface="La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solidFill>
                  <a:srgbClr val="222635"/>
                </a:solidFill>
                <a:highlight>
                  <a:srgbClr val="FFFFFF"/>
                </a:highlight>
              </a:rPr>
              <a:t>Let’s say, we want to improve the customer-base based on purchase history, interests, activity monitoring etc. And we don’t have a desired outcome in this case, which means the input data is unlabeled. We want the model to analyze this unlabeled data to give us meaningful information.</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b="1" dirty="0">
                <a:solidFill>
                  <a:srgbClr val="222635"/>
                </a:solidFill>
                <a:highlight>
                  <a:srgbClr val="FFFFFF"/>
                </a:highlight>
              </a:rPr>
              <a:t>So, based on the relationships between different data points of different features in the unlabeled data, the model can be told to adopt different statistical measure to form clusters of customers with similar buying habits.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US" sz="1100" dirty="0">
              <a:solidFill>
                <a:srgbClr val="222635"/>
              </a:solidFill>
              <a:highlight>
                <a:srgbClr val="FFFFFF"/>
              </a:highlight>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solidFill>
                  <a:srgbClr val="222635"/>
                </a:solidFill>
                <a:highlight>
                  <a:srgbClr val="FFFFFF"/>
                </a:highlight>
              </a:rPr>
              <a:t>Clustering, the most popular unsupervised machine learning approach is often used for Target marketing; telecom providers can cluster pre-paid customers to identify patterns in terms of customer spending money on recharging, sending SMS, their internet usage </a:t>
            </a:r>
            <a:r>
              <a:rPr lang="en-US" sz="1100" dirty="0" err="1">
                <a:solidFill>
                  <a:srgbClr val="222635"/>
                </a:solidFill>
                <a:highlight>
                  <a:srgbClr val="FFFFFF"/>
                </a:highlight>
              </a:rPr>
              <a:t>etc</a:t>
            </a:r>
            <a:r>
              <a:rPr lang="en-US" sz="1100" dirty="0">
                <a:solidFill>
                  <a:srgbClr val="222635"/>
                </a:solidFill>
                <a:highlight>
                  <a:srgbClr val="FFFFFF"/>
                </a:highlight>
              </a:rPr>
              <a:t> to target specific clusters of customers for specific campaigns.  </a:t>
            </a:r>
          </a:p>
          <a:p>
            <a:pPr marL="0" lvl="0" indent="0" algn="l" rtl="0">
              <a:lnSpc>
                <a:spcPct val="115000"/>
              </a:lnSpc>
              <a:spcBef>
                <a:spcPts val="0"/>
              </a:spcBef>
              <a:spcAft>
                <a:spcPts val="0"/>
              </a:spcAft>
              <a:buNone/>
            </a:pPr>
            <a:endParaRPr sz="1100" dirty="0">
              <a:solidFill>
                <a:srgbClr val="222222"/>
              </a:solidFill>
              <a:highlight>
                <a:srgbClr val="FFFFFF"/>
              </a:highlight>
              <a:latin typeface="Lato"/>
              <a:ea typeface="Lato"/>
              <a:cs typeface="Lato"/>
              <a:sym typeface="Lato"/>
            </a:endParaRPr>
          </a:p>
          <a:p>
            <a:pPr marL="0" lvl="0" indent="0" algn="l" rtl="0">
              <a:spcBef>
                <a:spcPts val="1600"/>
              </a:spcBef>
              <a:spcAft>
                <a:spcPts val="0"/>
              </a:spcAft>
              <a:buNone/>
            </a:pPr>
            <a:endParaRPr dirty="0"/>
          </a:p>
        </p:txBody>
      </p:sp>
      <p:sp>
        <p:nvSpPr>
          <p:cNvPr id="802" name="Google Shape;802;g7f31419065_1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7f31419065_1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7f31419065_1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dirty="0">
                <a:solidFill>
                  <a:srgbClr val="222222"/>
                </a:solidFill>
                <a:highlight>
                  <a:srgbClr val="FFFFFF"/>
                </a:highlight>
                <a:latin typeface="Lato"/>
                <a:ea typeface="Lato"/>
                <a:cs typeface="Lato"/>
                <a:sym typeface="Lato"/>
              </a:rPr>
              <a:t>Further classifying supervised learning:</a:t>
            </a:r>
          </a:p>
          <a:p>
            <a:pPr marL="0" lvl="0" indent="0" algn="l" rtl="0">
              <a:lnSpc>
                <a:spcPct val="115000"/>
              </a:lnSpc>
              <a:spcBef>
                <a:spcPts val="0"/>
              </a:spcBef>
              <a:spcAft>
                <a:spcPts val="0"/>
              </a:spcAft>
              <a:buNone/>
            </a:pPr>
            <a:r>
              <a:rPr lang="en-US" sz="1100" dirty="0">
                <a:solidFill>
                  <a:srgbClr val="222222"/>
                </a:solidFill>
                <a:highlight>
                  <a:srgbClr val="FFFFFF"/>
                </a:highlight>
                <a:latin typeface="Lato"/>
                <a:ea typeface="Lato"/>
                <a:cs typeface="Lato"/>
                <a:sym typeface="Lato"/>
              </a:rPr>
              <a:t>The most popular among them are classification and regression. </a:t>
            </a:r>
          </a:p>
          <a:p>
            <a:pPr marL="0" lvl="0" indent="0" algn="l" rtl="0">
              <a:lnSpc>
                <a:spcPct val="115000"/>
              </a:lnSpc>
              <a:spcBef>
                <a:spcPts val="0"/>
              </a:spcBef>
              <a:spcAft>
                <a:spcPts val="0"/>
              </a:spcAft>
              <a:buNone/>
            </a:pPr>
            <a:endParaRPr lang="en-US" sz="1100" dirty="0">
              <a:solidFill>
                <a:srgbClr val="22222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US" sz="1100" b="1" dirty="0">
                <a:solidFill>
                  <a:srgbClr val="222222"/>
                </a:solidFill>
                <a:highlight>
                  <a:srgbClr val="FFFFFF"/>
                </a:highlight>
                <a:latin typeface="Lato"/>
                <a:ea typeface="Lato"/>
                <a:cs typeface="Lato"/>
                <a:sym typeface="Lato"/>
              </a:rPr>
              <a:t>Classification</a:t>
            </a:r>
            <a:r>
              <a:rPr lang="en-US" sz="1100" dirty="0">
                <a:solidFill>
                  <a:srgbClr val="222222"/>
                </a:solidFill>
                <a:highlight>
                  <a:srgbClr val="FFFFFF"/>
                </a:highlight>
                <a:latin typeface="Lato"/>
                <a:ea typeface="Lato"/>
                <a:cs typeface="Lato"/>
                <a:sym typeface="Lato"/>
              </a:rPr>
              <a:t> is to classify/predict an output to a label, it can be two-class, called binary classification(whether 0/1 or Yes/No).</a:t>
            </a:r>
          </a:p>
          <a:p>
            <a:pPr marL="0" lvl="0" indent="0" algn="l" rtl="0">
              <a:lnSpc>
                <a:spcPct val="115000"/>
              </a:lnSpc>
              <a:spcBef>
                <a:spcPts val="0"/>
              </a:spcBef>
              <a:spcAft>
                <a:spcPts val="0"/>
              </a:spcAft>
              <a:buNone/>
            </a:pPr>
            <a:r>
              <a:rPr lang="en-US" sz="1100" dirty="0">
                <a:solidFill>
                  <a:srgbClr val="222222"/>
                </a:solidFill>
                <a:highlight>
                  <a:srgbClr val="FFFFFF"/>
                </a:highlight>
                <a:latin typeface="Lato"/>
                <a:ea typeface="Lato"/>
                <a:cs typeface="Lato"/>
                <a:sym typeface="Lato"/>
              </a:rPr>
              <a:t>Or can be multi-class e.g. weather classified as Chilly, cold, breezy, warm, hot, rainy etc. </a:t>
            </a:r>
          </a:p>
          <a:p>
            <a:pPr marL="0" lvl="0" indent="0" algn="l" rtl="0">
              <a:lnSpc>
                <a:spcPct val="115000"/>
              </a:lnSpc>
              <a:spcBef>
                <a:spcPts val="0"/>
              </a:spcBef>
              <a:spcAft>
                <a:spcPts val="0"/>
              </a:spcAft>
              <a:buNone/>
            </a:pPr>
            <a:r>
              <a:rPr lang="en-US" sz="1100" dirty="0">
                <a:solidFill>
                  <a:srgbClr val="222222"/>
                </a:solidFill>
                <a:highlight>
                  <a:srgbClr val="FFFFFF"/>
                </a:highlight>
                <a:latin typeface="Lato"/>
                <a:ea typeface="Lato"/>
                <a:cs typeface="Lato"/>
                <a:sym typeface="Lato"/>
              </a:rPr>
              <a:t>From the example of supervised learning in the previous slide, predicting whether there will be delay or not in reaching home from work is what a classification problem is. </a:t>
            </a:r>
          </a:p>
          <a:p>
            <a:pPr marL="0" lvl="0" indent="0" algn="l" rtl="0">
              <a:lnSpc>
                <a:spcPct val="115000"/>
              </a:lnSpc>
              <a:spcBef>
                <a:spcPts val="0"/>
              </a:spcBef>
              <a:spcAft>
                <a:spcPts val="0"/>
              </a:spcAft>
              <a:buNone/>
            </a:pPr>
            <a:endParaRPr lang="en-US" sz="1100" dirty="0">
              <a:solidFill>
                <a:srgbClr val="22222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US" sz="1100" b="1" dirty="0">
                <a:solidFill>
                  <a:srgbClr val="222222"/>
                </a:solidFill>
                <a:highlight>
                  <a:srgbClr val="FFFFFF"/>
                </a:highlight>
                <a:latin typeface="Lato"/>
                <a:ea typeface="Lato"/>
                <a:cs typeface="Lato"/>
                <a:sym typeface="Lato"/>
              </a:rPr>
              <a:t>Regression</a:t>
            </a:r>
            <a:r>
              <a:rPr lang="en-US" sz="1100" dirty="0">
                <a:solidFill>
                  <a:srgbClr val="222222"/>
                </a:solidFill>
                <a:highlight>
                  <a:srgbClr val="FFFFFF"/>
                </a:highlight>
                <a:latin typeface="Lato"/>
                <a:ea typeface="Lato"/>
                <a:cs typeface="Lato"/>
                <a:sym typeface="Lato"/>
              </a:rPr>
              <a:t> on the other hand is to predict a single output value.</a:t>
            </a:r>
          </a:p>
          <a:p>
            <a:pPr marL="0" lvl="0" indent="0" algn="l" rtl="0">
              <a:lnSpc>
                <a:spcPct val="115000"/>
              </a:lnSpc>
              <a:spcBef>
                <a:spcPts val="0"/>
              </a:spcBef>
              <a:spcAft>
                <a:spcPts val="0"/>
              </a:spcAft>
              <a:buNone/>
            </a:pPr>
            <a:r>
              <a:rPr lang="en-US" sz="1100" dirty="0">
                <a:solidFill>
                  <a:srgbClr val="222222"/>
                </a:solidFill>
                <a:highlight>
                  <a:srgbClr val="FFFFFF"/>
                </a:highlight>
                <a:latin typeface="Lato"/>
                <a:ea typeface="Lato"/>
                <a:cs typeface="Lato"/>
                <a:sym typeface="Lato"/>
              </a:rPr>
              <a:t>From the same previous example, we can say predicting how much time taken to commute from work to home is what a regression problem is. </a:t>
            </a:r>
            <a:endParaRPr sz="1100" dirty="0">
              <a:solidFill>
                <a:srgbClr val="222222"/>
              </a:solidFill>
              <a:highlight>
                <a:srgbClr val="FFFFFF"/>
              </a:highlight>
              <a:latin typeface="Lato"/>
              <a:ea typeface="Lato"/>
              <a:cs typeface="Lato"/>
              <a:sym typeface="Lato"/>
            </a:endParaRPr>
          </a:p>
        </p:txBody>
      </p:sp>
      <p:sp>
        <p:nvSpPr>
          <p:cNvPr id="811" name="Google Shape;811;g7f31419065_1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7f31419065_1_29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7f31419065_1_29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g7f31419065_1_29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7f31419065_1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7f31419065_1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dirty="0">
                <a:solidFill>
                  <a:srgbClr val="6C6C6C"/>
                </a:solidFill>
                <a:highlight>
                  <a:srgbClr val="FFFFFF"/>
                </a:highlight>
                <a:latin typeface="Lato"/>
                <a:ea typeface="Lato"/>
                <a:cs typeface="Lato"/>
                <a:sym typeface="Lato"/>
              </a:rPr>
              <a:t>Subtypes of unsupervised learning. The most popular of unsupervised approaches are clustering, association and anomaly detection. </a:t>
            </a:r>
          </a:p>
          <a:p>
            <a:pPr marL="0" lvl="0" indent="0" algn="l" rtl="0">
              <a:lnSpc>
                <a:spcPct val="115000"/>
              </a:lnSpc>
              <a:spcBef>
                <a:spcPts val="0"/>
              </a:spcBef>
              <a:spcAft>
                <a:spcPts val="0"/>
              </a:spcAft>
              <a:buNone/>
            </a:pPr>
            <a:endParaRPr lang="en-US" sz="1100" dirty="0">
              <a:solidFill>
                <a:srgbClr val="6C6C6C"/>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US" sz="1100" dirty="0">
                <a:solidFill>
                  <a:srgbClr val="6C6C6C"/>
                </a:solidFill>
                <a:highlight>
                  <a:srgbClr val="FFFFFF"/>
                </a:highlight>
                <a:latin typeface="Lato"/>
                <a:ea typeface="Lato"/>
                <a:cs typeface="Lato"/>
                <a:sym typeface="Lato"/>
              </a:rPr>
              <a:t>Example of </a:t>
            </a:r>
            <a:r>
              <a:rPr lang="en-US" sz="1100" b="1" dirty="0">
                <a:solidFill>
                  <a:srgbClr val="6C6C6C"/>
                </a:solidFill>
                <a:highlight>
                  <a:srgbClr val="FFFFFF"/>
                </a:highlight>
                <a:latin typeface="Lato"/>
                <a:ea typeface="Lato"/>
                <a:cs typeface="Lato"/>
                <a:sym typeface="Lato"/>
              </a:rPr>
              <a:t>clustering</a:t>
            </a:r>
            <a:r>
              <a:rPr lang="en-US" sz="1100" dirty="0">
                <a:solidFill>
                  <a:srgbClr val="6C6C6C"/>
                </a:solidFill>
                <a:highlight>
                  <a:srgbClr val="FFFFFF"/>
                </a:highlight>
                <a:latin typeface="Lato"/>
                <a:ea typeface="Lato"/>
                <a:cs typeface="Lato"/>
                <a:sym typeface="Lato"/>
              </a:rPr>
              <a:t> in the unsupervised learning example slide, it groups data-points based on finding a structure or pattern in a collection on unlabeled data. We can provide information to the model regarding how many clusters do we want. Example is what we saw regarding target marketing by telecom companies. </a:t>
            </a:r>
          </a:p>
          <a:p>
            <a:pPr marL="0" lvl="0" indent="0" algn="l" rtl="0">
              <a:lnSpc>
                <a:spcPct val="115000"/>
              </a:lnSpc>
              <a:spcBef>
                <a:spcPts val="0"/>
              </a:spcBef>
              <a:spcAft>
                <a:spcPts val="0"/>
              </a:spcAft>
              <a:buNone/>
            </a:pPr>
            <a:endParaRPr lang="en-US" sz="1100" dirty="0">
              <a:solidFill>
                <a:srgbClr val="6C6C6C"/>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US" sz="1100" dirty="0">
                <a:solidFill>
                  <a:srgbClr val="6C6C6C"/>
                </a:solidFill>
                <a:highlight>
                  <a:srgbClr val="FFFFFF"/>
                </a:highlight>
                <a:latin typeface="Lato"/>
                <a:ea typeface="Lato"/>
                <a:cs typeface="Lato"/>
                <a:sym typeface="Lato"/>
              </a:rPr>
              <a:t>Associative rules or </a:t>
            </a:r>
            <a:r>
              <a:rPr lang="en-US" sz="1100" b="1" dirty="0">
                <a:solidFill>
                  <a:srgbClr val="6C6C6C"/>
                </a:solidFill>
                <a:highlight>
                  <a:srgbClr val="FFFFFF"/>
                </a:highlight>
                <a:latin typeface="Lato"/>
                <a:ea typeface="Lato"/>
                <a:cs typeface="Lato"/>
                <a:sym typeface="Lato"/>
              </a:rPr>
              <a:t>association</a:t>
            </a:r>
            <a:r>
              <a:rPr lang="en-US" sz="1100" dirty="0">
                <a:solidFill>
                  <a:srgbClr val="6C6C6C"/>
                </a:solidFill>
                <a:highlight>
                  <a:srgbClr val="FFFFFF"/>
                </a:highlight>
                <a:latin typeface="Lato"/>
                <a:ea typeface="Lato"/>
                <a:cs typeface="Lato"/>
                <a:sym typeface="Lato"/>
              </a:rPr>
              <a:t>:</a:t>
            </a:r>
          </a:p>
          <a:p>
            <a:pPr marL="0" lvl="0" indent="0" algn="l" rtl="0">
              <a:lnSpc>
                <a:spcPct val="115000"/>
              </a:lnSpc>
              <a:spcBef>
                <a:spcPts val="0"/>
              </a:spcBef>
              <a:spcAft>
                <a:spcPts val="0"/>
              </a:spcAft>
              <a:buNone/>
            </a:pPr>
            <a:r>
              <a:rPr lang="en-US" sz="1100" dirty="0">
                <a:solidFill>
                  <a:srgbClr val="6C6C6C"/>
                </a:solidFill>
                <a:highlight>
                  <a:srgbClr val="FFFFFF"/>
                </a:highlight>
                <a:latin typeface="Lato"/>
                <a:ea typeface="Lato"/>
                <a:cs typeface="Lato"/>
                <a:sym typeface="Lato"/>
              </a:rPr>
              <a:t>discovers relationships between different variables in the dataset to establish associations amongst the different data objects in it. </a:t>
            </a:r>
          </a:p>
          <a:p>
            <a:pPr marL="0" lvl="0" indent="0" algn="l" rtl="0">
              <a:lnSpc>
                <a:spcPct val="115000"/>
              </a:lnSpc>
              <a:spcBef>
                <a:spcPts val="0"/>
              </a:spcBef>
              <a:spcAft>
                <a:spcPts val="0"/>
              </a:spcAft>
              <a:buNone/>
            </a:pPr>
            <a:r>
              <a:rPr lang="en-US" sz="1100" dirty="0">
                <a:solidFill>
                  <a:srgbClr val="6C6C6C"/>
                </a:solidFill>
                <a:highlight>
                  <a:srgbClr val="FFFFFF"/>
                </a:highlight>
                <a:latin typeface="Lato"/>
                <a:ea typeface="Lato"/>
                <a:cs typeface="Lato"/>
                <a:sym typeface="Lato"/>
              </a:rPr>
              <a:t>It helps find relationships between data items using point-of-sale (POS) systems. Applying this algorithms to supermarkets, retailers discover links between different items purchased, called </a:t>
            </a:r>
            <a:r>
              <a:rPr lang="en-US" sz="1100" i="1" dirty="0">
                <a:solidFill>
                  <a:srgbClr val="6C6C6C"/>
                </a:solidFill>
                <a:highlight>
                  <a:srgbClr val="FFFFFF"/>
                </a:highlight>
                <a:latin typeface="Lato"/>
                <a:ea typeface="Lato"/>
                <a:cs typeface="Lato"/>
                <a:sym typeface="Lato"/>
              </a:rPr>
              <a:t>association rules</a:t>
            </a:r>
            <a:r>
              <a:rPr lang="en-US" sz="1100" dirty="0">
                <a:solidFill>
                  <a:srgbClr val="6C6C6C"/>
                </a:solidFill>
                <a:highlight>
                  <a:srgbClr val="FFFFFF"/>
                </a:highlight>
                <a:latin typeface="Lato"/>
                <a:ea typeface="Lato"/>
                <a:cs typeface="Lato"/>
                <a:sym typeface="Lato"/>
              </a:rPr>
              <a:t>, and ultimately use that information to predict the likelihood of different products being purchased together or h</a:t>
            </a:r>
            <a:r>
              <a:rPr lang="en-US" sz="1100" b="0" i="0" u="none" strike="noStrike" cap="none" dirty="0">
                <a:solidFill>
                  <a:srgbClr val="000000"/>
                </a:solidFill>
                <a:effectLst/>
                <a:highlight>
                  <a:srgbClr val="FFFFFF"/>
                </a:highlight>
                <a:latin typeface="Arial"/>
                <a:ea typeface="Arial"/>
                <a:cs typeface="Arial"/>
                <a:sym typeface="Arial"/>
              </a:rPr>
              <a:t>ow frequently an itemset occurs in a transaction. </a:t>
            </a:r>
            <a:endParaRPr lang="en-US" sz="1100" dirty="0">
              <a:solidFill>
                <a:srgbClr val="6C6C6C"/>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lang="en-US" sz="1100" dirty="0">
              <a:solidFill>
                <a:srgbClr val="6C6C6C"/>
              </a:solidFill>
              <a:highlight>
                <a:srgbClr val="FFFFFF"/>
              </a:highlight>
              <a:latin typeface="Lato"/>
              <a:ea typeface="Lato"/>
              <a:cs typeface="Lato"/>
              <a:sym typeface="Lato"/>
            </a:endParaRPr>
          </a:p>
          <a:p>
            <a:pPr marL="0" lvl="0" indent="0" algn="l" rtl="0">
              <a:spcBef>
                <a:spcPts val="0"/>
              </a:spcBef>
              <a:spcAft>
                <a:spcPts val="0"/>
              </a:spcAft>
              <a:buNone/>
            </a:pPr>
            <a:endParaRPr dirty="0"/>
          </a:p>
        </p:txBody>
      </p:sp>
      <p:sp>
        <p:nvSpPr>
          <p:cNvPr id="829" name="Google Shape;829;g7f31419065_1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7f31419065_1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7f31419065_1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38100">
              <a:lnSpc>
                <a:spcPct val="100000"/>
              </a:lnSpc>
              <a:spcBef>
                <a:spcPts val="750"/>
              </a:spcBef>
              <a:buSzPts val="2000"/>
              <a:buNone/>
            </a:pPr>
            <a:r>
              <a:rPr lang="en-US" sz="1100" dirty="0">
                <a:highlight>
                  <a:srgbClr val="FFFFFF"/>
                </a:highlight>
                <a:latin typeface="+mj-lt"/>
              </a:rPr>
              <a:t>E.g. If items X &amp; Y are often bought together:</a:t>
            </a:r>
          </a:p>
          <a:p>
            <a:pPr marL="247650" lvl="0" indent="-285750">
              <a:lnSpc>
                <a:spcPct val="100000"/>
              </a:lnSpc>
              <a:spcBef>
                <a:spcPts val="750"/>
              </a:spcBef>
              <a:buSzPts val="2000"/>
              <a:buFont typeface="Wingdings" panose="05000000000000000000" pitchFamily="2" charset="2"/>
              <a:buChar char="Ø"/>
            </a:pPr>
            <a:r>
              <a:rPr lang="en-US" sz="1100" dirty="0">
                <a:highlight>
                  <a:srgbClr val="FFFFFF"/>
                </a:highlight>
                <a:latin typeface="+mj-lt"/>
              </a:rPr>
              <a:t>Both X and Y can be placed on the same shelf, so that buyers of one item would be prompted to buy the other.</a:t>
            </a:r>
          </a:p>
          <a:p>
            <a:pPr marL="247650" lvl="0" indent="-285750">
              <a:lnSpc>
                <a:spcPct val="100000"/>
              </a:lnSpc>
              <a:spcBef>
                <a:spcPts val="750"/>
              </a:spcBef>
              <a:buSzPts val="2000"/>
              <a:buFont typeface="Wingdings" panose="05000000000000000000" pitchFamily="2" charset="2"/>
              <a:buChar char="Ø"/>
            </a:pPr>
            <a:r>
              <a:rPr lang="en-US" sz="1100" dirty="0">
                <a:highlight>
                  <a:srgbClr val="FFFFFF"/>
                </a:highlight>
                <a:latin typeface="+mj-lt"/>
              </a:rPr>
              <a:t>Promotional discounts could be applied to just one out of the two items.</a:t>
            </a:r>
          </a:p>
          <a:p>
            <a:pPr marL="247650" lvl="0" indent="-285750">
              <a:lnSpc>
                <a:spcPct val="100000"/>
              </a:lnSpc>
              <a:spcBef>
                <a:spcPts val="750"/>
              </a:spcBef>
              <a:buSzPts val="2000"/>
              <a:buFont typeface="Wingdings" panose="05000000000000000000" pitchFamily="2" charset="2"/>
              <a:buChar char="Ø"/>
            </a:pPr>
            <a:r>
              <a:rPr lang="en-US" sz="1100" dirty="0">
                <a:highlight>
                  <a:srgbClr val="FFFFFF"/>
                </a:highlight>
                <a:latin typeface="+mj-lt"/>
              </a:rPr>
              <a:t>Advertisements on X could be targeted at buyers who purchase Y.</a:t>
            </a:r>
          </a:p>
          <a:p>
            <a:pPr marL="247650" lvl="0" indent="-285750">
              <a:lnSpc>
                <a:spcPct val="100000"/>
              </a:lnSpc>
              <a:spcBef>
                <a:spcPts val="750"/>
              </a:spcBef>
              <a:buSzPts val="2000"/>
              <a:buFont typeface="Wingdings" panose="05000000000000000000" pitchFamily="2" charset="2"/>
              <a:buChar char="Ø"/>
            </a:pPr>
            <a:r>
              <a:rPr lang="en-US" sz="1100" dirty="0">
                <a:highlight>
                  <a:srgbClr val="FFFFFF"/>
                </a:highlight>
                <a:latin typeface="+mj-lt"/>
              </a:rPr>
              <a:t>X and Y could be combined into a new product, such as having Y in flavors of X.</a:t>
            </a:r>
          </a:p>
          <a:p>
            <a:pPr marL="0" lvl="0" indent="0" algn="l" rtl="0">
              <a:lnSpc>
                <a:spcPct val="115000"/>
              </a:lnSpc>
              <a:spcBef>
                <a:spcPts val="0"/>
              </a:spcBef>
              <a:spcAft>
                <a:spcPts val="0"/>
              </a:spcAft>
              <a:buNone/>
            </a:pPr>
            <a:endParaRPr lang="en-US" sz="1100" dirty="0">
              <a:solidFill>
                <a:srgbClr val="6C6C6C"/>
              </a:solidFill>
              <a:highlight>
                <a:srgbClr val="FFFFFF"/>
              </a:highlight>
              <a:latin typeface="+mj-lt"/>
              <a:ea typeface="Lato"/>
              <a:cs typeface="Lato"/>
              <a:sym typeface="Lato"/>
            </a:endParaRPr>
          </a:p>
          <a:p>
            <a:pPr marL="0" lvl="0" indent="0" algn="l" rtl="0">
              <a:lnSpc>
                <a:spcPct val="115000"/>
              </a:lnSpc>
              <a:spcBef>
                <a:spcPts val="0"/>
              </a:spcBef>
              <a:spcAft>
                <a:spcPts val="0"/>
              </a:spcAft>
              <a:buNone/>
            </a:pPr>
            <a:r>
              <a:rPr lang="en-US" sz="1100" dirty="0">
                <a:solidFill>
                  <a:srgbClr val="6C6C6C"/>
                </a:solidFill>
                <a:highlight>
                  <a:srgbClr val="FFFFFF"/>
                </a:highlight>
                <a:latin typeface="+mj-lt"/>
                <a:ea typeface="Lato"/>
                <a:cs typeface="Lato"/>
                <a:sym typeface="Lato"/>
              </a:rPr>
              <a:t>A very interesting association was found out in supermarket during weekends between buying baby food and diapers together with beer. </a:t>
            </a:r>
          </a:p>
          <a:p>
            <a:pPr marL="0" lvl="0" indent="0" algn="l" rtl="0">
              <a:lnSpc>
                <a:spcPct val="115000"/>
              </a:lnSpc>
              <a:spcBef>
                <a:spcPts val="0"/>
              </a:spcBef>
              <a:spcAft>
                <a:spcPts val="0"/>
              </a:spcAft>
              <a:buNone/>
            </a:pPr>
            <a:r>
              <a:rPr lang="en-US" sz="1100" dirty="0">
                <a:solidFill>
                  <a:srgbClr val="6C6C6C"/>
                </a:solidFill>
                <a:highlight>
                  <a:srgbClr val="FFFFFF"/>
                </a:highlight>
                <a:latin typeface="+mj-lt"/>
                <a:ea typeface="Lato"/>
                <a:cs typeface="Lato"/>
                <a:sym typeface="Lato"/>
              </a:rPr>
              <a:t>A funny association but it was able to be found out because of association rule learning. </a:t>
            </a:r>
          </a:p>
          <a:p>
            <a:pPr marL="0" lvl="0" indent="0" algn="l" rtl="0">
              <a:lnSpc>
                <a:spcPct val="115000"/>
              </a:lnSpc>
              <a:spcBef>
                <a:spcPts val="0"/>
              </a:spcBef>
              <a:spcAft>
                <a:spcPts val="0"/>
              </a:spcAft>
              <a:buNone/>
            </a:pPr>
            <a:endParaRPr lang="en-US" sz="1100" dirty="0">
              <a:solidFill>
                <a:srgbClr val="6C6C6C"/>
              </a:solidFill>
              <a:highlight>
                <a:srgbClr val="FFFFFF"/>
              </a:highlight>
              <a:latin typeface="+mj-lt"/>
              <a:ea typeface="Lato"/>
              <a:cs typeface="Lato"/>
              <a:sym typeface="Lato"/>
            </a:endParaRPr>
          </a:p>
          <a:p>
            <a:pPr marL="0" lvl="0" indent="0" algn="l" rtl="0">
              <a:lnSpc>
                <a:spcPct val="115000"/>
              </a:lnSpc>
              <a:spcBef>
                <a:spcPts val="0"/>
              </a:spcBef>
              <a:spcAft>
                <a:spcPts val="0"/>
              </a:spcAft>
              <a:buNone/>
            </a:pPr>
            <a:r>
              <a:rPr lang="en-US" sz="1100" dirty="0">
                <a:solidFill>
                  <a:srgbClr val="6C6C6C"/>
                </a:solidFill>
                <a:highlight>
                  <a:srgbClr val="FFFFFF"/>
                </a:highlight>
                <a:latin typeface="+mj-lt"/>
                <a:ea typeface="Lato"/>
                <a:cs typeface="Lato"/>
                <a:sym typeface="Lato"/>
              </a:rPr>
              <a:t>There is another important unsupervised learning type called </a:t>
            </a:r>
            <a:r>
              <a:rPr lang="en-US" sz="1100" b="1" dirty="0">
                <a:solidFill>
                  <a:srgbClr val="6C6C6C"/>
                </a:solidFill>
                <a:highlight>
                  <a:srgbClr val="FFFFFF"/>
                </a:highlight>
                <a:latin typeface="+mj-lt"/>
                <a:ea typeface="Lato"/>
                <a:cs typeface="Lato"/>
                <a:sym typeface="Lato"/>
              </a:rPr>
              <a:t>Anomaly detection</a:t>
            </a:r>
            <a:r>
              <a:rPr lang="en-US" sz="1100" dirty="0">
                <a:solidFill>
                  <a:srgbClr val="6C6C6C"/>
                </a:solidFill>
                <a:highlight>
                  <a:srgbClr val="FFFFFF"/>
                </a:highlight>
                <a:latin typeface="+mj-lt"/>
                <a:ea typeface="Lato"/>
                <a:cs typeface="Lato"/>
                <a:sym typeface="Lato"/>
              </a:rPr>
              <a:t>:</a:t>
            </a:r>
            <a:endParaRPr sz="1100" dirty="0">
              <a:solidFill>
                <a:srgbClr val="6C6C6C"/>
              </a:solidFill>
              <a:highlight>
                <a:srgbClr val="FFFFFF"/>
              </a:highlight>
              <a:latin typeface="+mj-lt"/>
              <a:ea typeface="Lato"/>
              <a:cs typeface="Lato"/>
              <a:sym typeface="Lato"/>
            </a:endParaRPr>
          </a:p>
          <a:p>
            <a:pPr marL="0" lvl="0" indent="0" algn="l" rtl="0">
              <a:lnSpc>
                <a:spcPct val="115000"/>
              </a:lnSpc>
              <a:spcBef>
                <a:spcPts val="0"/>
              </a:spcBef>
              <a:spcAft>
                <a:spcPts val="0"/>
              </a:spcAft>
              <a:buNone/>
            </a:pPr>
            <a:r>
              <a:rPr lang="en-US" sz="1100" dirty="0">
                <a:solidFill>
                  <a:srgbClr val="6C6C6C"/>
                </a:solidFill>
                <a:highlight>
                  <a:srgbClr val="FFFFFF"/>
                </a:highlight>
                <a:latin typeface="+mj-lt"/>
                <a:ea typeface="Lato"/>
                <a:cs typeface="Lato"/>
                <a:sym typeface="Lato"/>
              </a:rPr>
              <a:t>It is implemented to automatically discover unusual data points in your dataset. This is useful in pinpointing fraudulent transactions, discovering faulty pieces of hardware, or identifying an outlier caused by a human error during data entry.</a:t>
            </a:r>
            <a:endParaRPr sz="1100" dirty="0">
              <a:solidFill>
                <a:srgbClr val="6C6C6C"/>
              </a:solidFill>
              <a:highlight>
                <a:srgbClr val="FFFFFF"/>
              </a:highlight>
              <a:latin typeface="+mj-lt"/>
              <a:ea typeface="Lato"/>
              <a:cs typeface="Lato"/>
              <a:sym typeface="Lato"/>
            </a:endParaRPr>
          </a:p>
          <a:p>
            <a:pPr marL="0" lvl="0" indent="0" algn="l" rtl="0">
              <a:spcBef>
                <a:spcPts val="0"/>
              </a:spcBef>
              <a:spcAft>
                <a:spcPts val="0"/>
              </a:spcAft>
              <a:buNone/>
            </a:pPr>
            <a:endParaRPr dirty="0"/>
          </a:p>
        </p:txBody>
      </p:sp>
      <p:sp>
        <p:nvSpPr>
          <p:cNvPr id="829" name="Google Shape;829;g7f31419065_1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198393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7f31419065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7f31419065_1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8" name="Google Shape;838;g7f31419065_1_1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7f330e5b41_0_3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know what kind of approach or methodology to implement but how do we develop and adopt a machine learning mindset. </a:t>
            </a:r>
            <a:endParaRPr dirty="0"/>
          </a:p>
        </p:txBody>
      </p:sp>
      <p:sp>
        <p:nvSpPr>
          <p:cNvPr id="772" name="Google Shape;772;g7f330e5b41_0_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7f330e5b41_2_3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the end of this presentation, we will be able to differentiate different machine learning problems and methods to tackle them, learn how to condition our mindset for ML adoption in the organization, learn about deep learning and it’s purpose and finally about Natural Language Processing, a very popular area where ML and DL both play a vital role. </a:t>
            </a:r>
          </a:p>
          <a:p>
            <a:pPr marL="0" lvl="0" indent="0" algn="l" rtl="0">
              <a:spcBef>
                <a:spcPts val="0"/>
              </a:spcBef>
              <a:spcAft>
                <a:spcPts val="0"/>
              </a:spcAft>
              <a:buNone/>
            </a:pPr>
            <a:endParaRPr lang="en-US" dirty="0"/>
          </a:p>
        </p:txBody>
      </p:sp>
      <p:sp>
        <p:nvSpPr>
          <p:cNvPr id="685" name="Google Shape;685;g7f330e5b41_2_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7f31419065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100" dirty="0">
                <a:solidFill>
                  <a:schemeClr val="dk1"/>
                </a:solidFill>
                <a:latin typeface="Lato"/>
                <a:ea typeface="Lato"/>
                <a:cs typeface="Lato"/>
                <a:sym typeface="Lato"/>
              </a:rPr>
              <a:t>One of the most important parts of this ML journey is to properly identify a ML problem. </a:t>
            </a:r>
          </a:p>
          <a:p>
            <a:pPr marL="0" lvl="0" indent="0" algn="l" rtl="0">
              <a:lnSpc>
                <a:spcPct val="100000"/>
              </a:lnSpc>
              <a:spcBef>
                <a:spcPts val="0"/>
              </a:spcBef>
              <a:spcAft>
                <a:spcPts val="0"/>
              </a:spcAft>
              <a:buNone/>
            </a:pPr>
            <a:endParaRPr lang="en-US" sz="1100" dirty="0">
              <a:solidFill>
                <a:schemeClr val="dk1"/>
              </a:solidFill>
              <a:latin typeface="Lato"/>
              <a:ea typeface="Lato"/>
              <a:cs typeface="Lato"/>
              <a:sym typeface="Lato"/>
            </a:endParaRPr>
          </a:p>
          <a:p>
            <a:pPr marL="0" lvl="0" indent="0" algn="l" rtl="0">
              <a:lnSpc>
                <a:spcPct val="100000"/>
              </a:lnSpc>
              <a:spcBef>
                <a:spcPts val="0"/>
              </a:spcBef>
              <a:spcAft>
                <a:spcPts val="0"/>
              </a:spcAft>
              <a:buNone/>
            </a:pPr>
            <a:r>
              <a:rPr lang="en-US" sz="1100" dirty="0">
                <a:solidFill>
                  <a:schemeClr val="dk1"/>
                </a:solidFill>
                <a:latin typeface="Lato"/>
                <a:ea typeface="Lato"/>
                <a:cs typeface="Lato"/>
                <a:sym typeface="Lato"/>
              </a:rPr>
              <a:t>We have seen in 101 how ML algorithms work differently than traditional programming approaches. </a:t>
            </a:r>
          </a:p>
          <a:p>
            <a:pPr marL="0" lvl="0" indent="0" algn="l" rtl="0">
              <a:lnSpc>
                <a:spcPct val="100000"/>
              </a:lnSpc>
              <a:spcBef>
                <a:spcPts val="0"/>
              </a:spcBef>
              <a:spcAft>
                <a:spcPts val="0"/>
              </a:spcAft>
              <a:buNone/>
            </a:pPr>
            <a:r>
              <a:rPr lang="en-US" sz="1100" dirty="0">
                <a:solidFill>
                  <a:schemeClr val="dk1"/>
                </a:solidFill>
                <a:latin typeface="Lato"/>
                <a:ea typeface="Lato"/>
                <a:cs typeface="Lato"/>
                <a:sym typeface="Lato"/>
              </a:rPr>
              <a:t>Traditional approach is based on logic and mathematical understanding</a:t>
            </a:r>
          </a:p>
          <a:p>
            <a:pPr marL="0" lvl="0" indent="0" algn="l" rtl="0">
              <a:lnSpc>
                <a:spcPct val="100000"/>
              </a:lnSpc>
              <a:spcBef>
                <a:spcPts val="0"/>
              </a:spcBef>
              <a:spcAft>
                <a:spcPts val="0"/>
              </a:spcAft>
              <a:buNone/>
            </a:pPr>
            <a:r>
              <a:rPr lang="en-US" sz="1100" dirty="0">
                <a:solidFill>
                  <a:schemeClr val="dk1"/>
                </a:solidFill>
                <a:latin typeface="Lato"/>
                <a:ea typeface="Lato"/>
                <a:cs typeface="Lato"/>
                <a:sym typeface="Lato"/>
              </a:rPr>
              <a:t>Whereas ML approach is based on statistics analysis, probability distribution and pattern inference of the input data.</a:t>
            </a:r>
          </a:p>
          <a:p>
            <a:pPr marL="0" lvl="0" indent="0" algn="l" rtl="0">
              <a:lnSpc>
                <a:spcPct val="100000"/>
              </a:lnSpc>
              <a:spcBef>
                <a:spcPts val="0"/>
              </a:spcBef>
              <a:spcAft>
                <a:spcPts val="0"/>
              </a:spcAft>
              <a:buNone/>
            </a:pPr>
            <a:endParaRPr lang="en-US" sz="1100" dirty="0">
              <a:solidFill>
                <a:schemeClr val="dk1"/>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000000"/>
                </a:solidFill>
              </a:rPr>
              <a:t>Now based on that we have to identify if our problem can be solved with traditional programming approach or we have to adopt ML technique.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rgbClr val="000000"/>
              </a:solidFill>
            </a:endParaRPr>
          </a:p>
          <a:p>
            <a:pPr marL="0" lvl="0" indent="0" algn="l" rtl="0">
              <a:lnSpc>
                <a:spcPct val="100000"/>
              </a:lnSpc>
              <a:spcBef>
                <a:spcPts val="0"/>
              </a:spcBef>
              <a:spcAft>
                <a:spcPts val="0"/>
              </a:spcAft>
              <a:buNone/>
            </a:pPr>
            <a:endParaRPr lang="en-US" sz="1100" dirty="0">
              <a:solidFill>
                <a:schemeClr val="dk1"/>
              </a:solidFill>
              <a:latin typeface="Lato"/>
              <a:ea typeface="Lato"/>
              <a:cs typeface="Lato"/>
              <a:sym typeface="Lato"/>
            </a:endParaRPr>
          </a:p>
          <a:p>
            <a:pPr marL="0" lvl="0" indent="0" algn="l" rtl="0">
              <a:lnSpc>
                <a:spcPct val="100000"/>
              </a:lnSpc>
              <a:spcBef>
                <a:spcPts val="0"/>
              </a:spcBef>
              <a:spcAft>
                <a:spcPts val="0"/>
              </a:spcAft>
              <a:buNone/>
            </a:pPr>
            <a:r>
              <a:rPr lang="en-US" sz="1100" dirty="0">
                <a:solidFill>
                  <a:schemeClr val="dk1"/>
                </a:solidFill>
                <a:latin typeface="Lato"/>
                <a:ea typeface="Lato"/>
                <a:cs typeface="Lato"/>
                <a:sym typeface="Lato"/>
              </a:rPr>
              <a:t>i.e. ML is about Focusing on </a:t>
            </a:r>
            <a:r>
              <a:rPr lang="en-US" sz="1100" b="1" dirty="0">
                <a:solidFill>
                  <a:schemeClr val="dk1"/>
                </a:solidFill>
                <a:latin typeface="Lato"/>
                <a:ea typeface="Lato"/>
                <a:cs typeface="Lato"/>
                <a:sym typeface="Lato"/>
              </a:rPr>
              <a:t>statistics</a:t>
            </a:r>
            <a:r>
              <a:rPr lang="en-US" sz="1100" dirty="0">
                <a:solidFill>
                  <a:schemeClr val="dk1"/>
                </a:solidFill>
                <a:latin typeface="Lato"/>
                <a:ea typeface="Lato"/>
                <a:cs typeface="Lato"/>
                <a:sym typeface="Lato"/>
              </a:rPr>
              <a:t> more than on logic steps.</a:t>
            </a:r>
          </a:p>
          <a:p>
            <a:pPr marL="0" lvl="0" indent="0" algn="l" rtl="0">
              <a:lnSpc>
                <a:spcPct val="100000"/>
              </a:lnSpc>
              <a:spcBef>
                <a:spcPts val="0"/>
              </a:spcBef>
              <a:spcAft>
                <a:spcPts val="0"/>
              </a:spcAft>
              <a:buNone/>
            </a:pPr>
            <a:r>
              <a:rPr lang="en-US" sz="1100" dirty="0">
                <a:solidFill>
                  <a:schemeClr val="dk1"/>
                </a:solidFill>
                <a:latin typeface="Lato"/>
                <a:ea typeface="Lato"/>
                <a:cs typeface="Lato"/>
                <a:sym typeface="Lato"/>
              </a:rPr>
              <a:t>An ML model is generated based on </a:t>
            </a:r>
            <a:r>
              <a:rPr lang="en-US" sz="1100" b="1" dirty="0">
                <a:solidFill>
                  <a:schemeClr val="dk1"/>
                </a:solidFill>
                <a:latin typeface="Lato"/>
                <a:ea typeface="Lato"/>
                <a:cs typeface="Lato"/>
                <a:sym typeface="Lato"/>
              </a:rPr>
              <a:t>experimentation</a:t>
            </a:r>
            <a:r>
              <a:rPr lang="en-US" sz="1100" dirty="0">
                <a:solidFill>
                  <a:schemeClr val="dk1"/>
                </a:solidFill>
                <a:latin typeface="Lato"/>
                <a:ea typeface="Lato"/>
                <a:cs typeface="Lato"/>
                <a:sym typeface="Lato"/>
              </a:rPr>
              <a:t> (rather than on a reasoning based on requirements)</a:t>
            </a:r>
            <a:endParaRPr lang="en-US" sz="1100" dirty="0"/>
          </a:p>
          <a:p>
            <a:pPr marL="0" lvl="0" indent="0" algn="l" rtl="0">
              <a:lnSpc>
                <a:spcPct val="115000"/>
              </a:lnSpc>
              <a:spcBef>
                <a:spcPts val="0"/>
              </a:spcBef>
              <a:spcAft>
                <a:spcPts val="0"/>
              </a:spcAft>
              <a:buNone/>
            </a:pPr>
            <a:endParaRPr dirty="0">
              <a:solidFill>
                <a:srgbClr val="000000"/>
              </a:solidFill>
            </a:endParaRPr>
          </a:p>
          <a:p>
            <a:pPr marL="0" lvl="0" indent="0" algn="l" rtl="0">
              <a:spcBef>
                <a:spcPts val="0"/>
              </a:spcBef>
              <a:spcAft>
                <a:spcPts val="0"/>
              </a:spcAft>
              <a:buNone/>
            </a:pPr>
            <a:endParaRPr dirty="0"/>
          </a:p>
        </p:txBody>
      </p:sp>
      <p:sp>
        <p:nvSpPr>
          <p:cNvPr id="851" name="Google Shape;851;g7f31419065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7f333526fb_2_6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lang="en-US" dirty="0">
              <a:solidFill>
                <a:srgbClr val="000000"/>
              </a:solidFill>
            </a:endParaRPr>
          </a:p>
          <a:p>
            <a:pPr marL="0" lvl="0" indent="0" algn="l" rtl="0">
              <a:lnSpc>
                <a:spcPct val="115000"/>
              </a:lnSpc>
              <a:spcBef>
                <a:spcPts val="0"/>
              </a:spcBef>
              <a:spcAft>
                <a:spcPts val="0"/>
              </a:spcAft>
              <a:buNone/>
            </a:pPr>
            <a:r>
              <a:rPr lang="en-US" dirty="0">
                <a:solidFill>
                  <a:srgbClr val="000000"/>
                </a:solidFill>
              </a:rPr>
              <a:t>Once you decide to adopt the ML approach, the first, most important thing is to detect a clear use case. A use case that states, it is not possible to be solved with traditional programming methods, now understand what the problem really is, depending on that, classify your problem to fit into what type of ML modeling approach. Sometimes it is not so obvious and often one needs to experiment/ hit and trial a bit to finally recognize the type of methodology to be selected. </a:t>
            </a:r>
          </a:p>
          <a:p>
            <a:pPr marL="0" lvl="0" indent="0" algn="l" rtl="0">
              <a:lnSpc>
                <a:spcPct val="115000"/>
              </a:lnSpc>
              <a:spcBef>
                <a:spcPts val="0"/>
              </a:spcBef>
              <a:spcAft>
                <a:spcPts val="0"/>
              </a:spcAft>
              <a:buNone/>
            </a:pPr>
            <a:r>
              <a:rPr lang="en-US" dirty="0">
                <a:solidFill>
                  <a:srgbClr val="000000"/>
                </a:solidFill>
              </a:rPr>
              <a:t>And always begin small. Always try to create a hypothesis for a small set of data, investigate the data, how it looks like, how it is spread across the different dimensions and then start implementing with basic algorithms step by step.  </a:t>
            </a:r>
            <a:endParaRPr dirty="0">
              <a:solidFill>
                <a:srgbClr val="000000"/>
              </a:solidFill>
            </a:endParaRPr>
          </a:p>
        </p:txBody>
      </p:sp>
      <p:sp>
        <p:nvSpPr>
          <p:cNvPr id="867" name="Google Shape;867;g7f333526fb_2_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7f31419065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dirty="0">
                <a:solidFill>
                  <a:srgbClr val="000000"/>
                </a:solidFill>
              </a:rPr>
              <a:t>How a ML model looks at data or how we look at data are different. For us, here is an image of a car, for the model to understand that this is a car, it must be translated into an array of numbers that represents the car. </a:t>
            </a:r>
          </a:p>
          <a:p>
            <a:pPr marL="0" lvl="0" indent="0" algn="l" rtl="0">
              <a:lnSpc>
                <a:spcPct val="115000"/>
              </a:lnSpc>
              <a:spcBef>
                <a:spcPts val="0"/>
              </a:spcBef>
              <a:spcAft>
                <a:spcPts val="0"/>
              </a:spcAft>
              <a:buNone/>
            </a:pPr>
            <a:endParaRPr lang="en-US" dirty="0">
              <a:solidFill>
                <a:srgbClr val="000000"/>
              </a:solidFill>
            </a:endParaRPr>
          </a:p>
          <a:p>
            <a:pPr marL="0" lvl="0" indent="0" algn="l" rtl="0">
              <a:lnSpc>
                <a:spcPct val="115000"/>
              </a:lnSpc>
              <a:spcBef>
                <a:spcPts val="0"/>
              </a:spcBef>
              <a:spcAft>
                <a:spcPts val="0"/>
              </a:spcAft>
              <a:buNone/>
            </a:pPr>
            <a:r>
              <a:rPr lang="en-US" dirty="0">
                <a:solidFill>
                  <a:srgbClr val="000000"/>
                </a:solidFill>
              </a:rPr>
              <a:t>So, </a:t>
            </a:r>
            <a:r>
              <a:rPr lang="en-US" b="1" dirty="0">
                <a:solidFill>
                  <a:srgbClr val="000000"/>
                </a:solidFill>
              </a:rPr>
              <a:t>encoding</a:t>
            </a:r>
            <a:r>
              <a:rPr lang="en-US" dirty="0">
                <a:solidFill>
                  <a:srgbClr val="000000"/>
                </a:solidFill>
              </a:rPr>
              <a:t> of data is very important in a machine learning problem implementation. </a:t>
            </a:r>
          </a:p>
          <a:p>
            <a:pPr marL="0" lvl="0" indent="0" algn="l" rtl="0">
              <a:lnSpc>
                <a:spcPct val="115000"/>
              </a:lnSpc>
              <a:spcBef>
                <a:spcPts val="0"/>
              </a:spcBef>
              <a:spcAft>
                <a:spcPts val="0"/>
              </a:spcAft>
              <a:buNone/>
            </a:pPr>
            <a:r>
              <a:rPr lang="en-US" dirty="0">
                <a:solidFill>
                  <a:srgbClr val="000000"/>
                </a:solidFill>
              </a:rPr>
              <a:t>Even the most popular and easiest of data format i.e. tabular data format with only numeric, binary or categorical data needs to be translated properly into ML language. </a:t>
            </a:r>
          </a:p>
          <a:p>
            <a:pPr marL="0" lvl="0" indent="0" algn="l" rtl="0">
              <a:lnSpc>
                <a:spcPct val="115000"/>
              </a:lnSpc>
              <a:spcBef>
                <a:spcPts val="0"/>
              </a:spcBef>
              <a:spcAft>
                <a:spcPts val="0"/>
              </a:spcAft>
              <a:buNone/>
            </a:pPr>
            <a:endParaRPr lang="en-US" dirty="0">
              <a:solidFill>
                <a:srgbClr val="000000"/>
              </a:solidFill>
            </a:endParaRPr>
          </a:p>
          <a:p>
            <a:pPr marL="0" lvl="0" indent="0" algn="l" rtl="0">
              <a:spcBef>
                <a:spcPts val="0"/>
              </a:spcBef>
              <a:spcAft>
                <a:spcPts val="0"/>
              </a:spcAft>
              <a:buNone/>
            </a:pPr>
            <a:r>
              <a:rPr lang="en-US" sz="1100" dirty="0">
                <a:solidFill>
                  <a:srgbClr val="000000"/>
                </a:solidFill>
                <a:highlight>
                  <a:srgbClr val="FFFFFF"/>
                </a:highlight>
                <a:latin typeface="Lato"/>
                <a:ea typeface="Lato"/>
                <a:cs typeface="Lato"/>
                <a:sym typeface="Lato"/>
              </a:rPr>
              <a:t>Most of the Machine learning algorithms can not handle categorical variables unless we convert them to numerical/binary values. </a:t>
            </a:r>
          </a:p>
          <a:p>
            <a:pPr marL="0" lvl="0" indent="0" algn="l" rtl="0">
              <a:spcBef>
                <a:spcPts val="0"/>
              </a:spcBef>
              <a:spcAft>
                <a:spcPts val="0"/>
              </a:spcAft>
              <a:buNone/>
            </a:pPr>
            <a:r>
              <a:rPr lang="en-US" sz="1100" dirty="0">
                <a:solidFill>
                  <a:srgbClr val="000000"/>
                </a:solidFill>
                <a:highlight>
                  <a:srgbClr val="FFFFFF"/>
                </a:highlight>
                <a:latin typeface="Lato"/>
                <a:ea typeface="Lato"/>
                <a:cs typeface="Lato"/>
                <a:sym typeface="Lato"/>
              </a:rPr>
              <a:t>categorical values, as the name suggests means categories: these categories of data can be ordinal i.e. with an order e.g. good, average or bad or non-ordinal; without any specific order e.g. orange, apple, banana etc. So, it is up to us how we want the machine to perceive such kind of data. </a:t>
            </a:r>
          </a:p>
          <a:p>
            <a:pPr marL="0" lvl="0" indent="0" algn="l" rtl="0">
              <a:spcBef>
                <a:spcPts val="0"/>
              </a:spcBef>
              <a:spcAft>
                <a:spcPts val="0"/>
              </a:spcAft>
              <a:buNone/>
            </a:pPr>
            <a:endParaRPr lang="en-US" sz="1100" dirty="0">
              <a:solidFill>
                <a:srgbClr val="000000"/>
              </a:solidFill>
              <a:highlight>
                <a:srgbClr val="FFFFFF"/>
              </a:highlight>
              <a:latin typeface="Lato"/>
              <a:ea typeface="Lato"/>
              <a:cs typeface="Lato"/>
              <a:sym typeface="Lato"/>
            </a:endParaRPr>
          </a:p>
          <a:p>
            <a:pPr marL="0" lvl="0" indent="0" algn="l" rtl="0">
              <a:spcBef>
                <a:spcPts val="0"/>
              </a:spcBef>
              <a:spcAft>
                <a:spcPts val="0"/>
              </a:spcAft>
              <a:buNone/>
            </a:pPr>
            <a:endParaRPr lang="en-US" sz="1100" dirty="0">
              <a:solidFill>
                <a:srgbClr val="000000"/>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endParaRPr dirty="0">
              <a:solidFill>
                <a:srgbClr val="000000"/>
              </a:solidFill>
            </a:endParaRPr>
          </a:p>
        </p:txBody>
      </p:sp>
      <p:sp>
        <p:nvSpPr>
          <p:cNvPr id="883" name="Google Shape;883;g7f31419065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7f330e5b41_0_3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comes, deep learning. A subclass of ML that works with artificial neural networks.</a:t>
            </a:r>
            <a:endParaRPr dirty="0"/>
          </a:p>
        </p:txBody>
      </p:sp>
      <p:sp>
        <p:nvSpPr>
          <p:cNvPr id="786" name="Google Shape;786;g7f330e5b41_0_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7f31419065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dirty="0">
                <a:solidFill>
                  <a:srgbClr val="000000"/>
                </a:solidFill>
              </a:rPr>
              <a:t>Deep learning is powered by neural networks. But nevertheless a machine learning technology. The definition of machine learning, the types of ML problems, the problem framing, everything aligns with this concept as well. </a:t>
            </a:r>
          </a:p>
          <a:p>
            <a:pPr marL="0" lvl="0" indent="0" algn="l" rtl="0">
              <a:lnSpc>
                <a:spcPct val="115000"/>
              </a:lnSpc>
              <a:spcBef>
                <a:spcPts val="0"/>
              </a:spcBef>
              <a:spcAft>
                <a:spcPts val="0"/>
              </a:spcAft>
              <a:buNone/>
            </a:pPr>
            <a:r>
              <a:rPr lang="en-US" dirty="0">
                <a:solidFill>
                  <a:srgbClr val="000000"/>
                </a:solidFill>
              </a:rPr>
              <a:t>It is a powerful technology that enables AI to the most powerful extent and thus it is also called narrow-AI. And it is possible because of DL models having specific architecture and i.e. architecture that resembles that of a human brain. </a:t>
            </a:r>
          </a:p>
          <a:p>
            <a:pPr marL="0" lvl="0" indent="0" algn="l" rtl="0">
              <a:lnSpc>
                <a:spcPct val="115000"/>
              </a:lnSpc>
              <a:spcBef>
                <a:spcPts val="0"/>
              </a:spcBef>
              <a:spcAft>
                <a:spcPts val="0"/>
              </a:spcAft>
              <a:buNone/>
            </a:pPr>
            <a:r>
              <a:rPr lang="en-US" dirty="0">
                <a:solidFill>
                  <a:srgbClr val="000000"/>
                </a:solidFill>
              </a:rPr>
              <a:t>In this diagram, the circles are the nodes or artificial neurons, which loosely models the neurons in the human brain. And the connections between the nodes are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like </a:t>
            </a:r>
            <a:r>
              <a:rPr lang="en-US" sz="1100" b="0" i="0" u="none" strike="noStrike" cap="none" dirty="0">
                <a:solidFill>
                  <a:srgbClr val="000000"/>
                </a:solidFill>
                <a:latin typeface="Arial"/>
                <a:ea typeface="Lato" panose="020F0502020204030203" pitchFamily="34" charset="0"/>
                <a:cs typeface="Arial"/>
                <a:sym typeface="Arial"/>
              </a:rPr>
              <a:t>the </a:t>
            </a:r>
            <a:r>
              <a:rPr lang="en-US" sz="1100" b="0" i="0" u="none" strike="noStrike" cap="none" dirty="0">
                <a:solidFill>
                  <a:srgbClr val="000000"/>
                </a:solidFill>
                <a:latin typeface="Arial"/>
                <a:ea typeface="Lato" panose="020F0502020204030203" pitchFamily="34" charset="0"/>
                <a:cs typeface="Arial"/>
                <a:sym typeface="Arial"/>
                <a:hlinkClick r:id="rId3" tooltip="Synapse">
                  <a:extLst>
                    <a:ext uri="{A12FA001-AC4F-418D-AE19-62706E023703}">
                      <ahyp:hlinkClr xmlns:ahyp="http://schemas.microsoft.com/office/drawing/2018/hyperlinkcolor" val="tx"/>
                    </a:ext>
                  </a:extLst>
                </a:hlinkClick>
              </a:rPr>
              <a:t>synapses</a:t>
            </a:r>
            <a:r>
              <a:rPr lang="en-US" sz="1100" b="0" i="0" u="none" strike="noStrike" cap="none" dirty="0">
                <a:solidFill>
                  <a:srgbClr val="000000"/>
                </a:solidFill>
                <a:latin typeface="Arial"/>
                <a:ea typeface="Lato" panose="020F0502020204030203" pitchFamily="34" charset="0"/>
                <a:cs typeface="Arial"/>
                <a:sym typeface="Arial"/>
              </a:rPr>
              <a:t> in </a:t>
            </a:r>
            <a:r>
              <a:rPr lang="en-US" sz="1100" b="0" i="0" u="none" strike="noStrike" cap="none" dirty="0">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 biological brain, which can transmit a signal to other neurons. An artificial neuron that receives a signal then processes it and can signal neurons connected to it.</a:t>
            </a:r>
          </a:p>
          <a:p>
            <a:pPr marL="0" lvl="0" indent="0" algn="l" rtl="0">
              <a:lnSpc>
                <a:spcPct val="115000"/>
              </a:lnSpc>
              <a:spcBef>
                <a:spcPts val="0"/>
              </a:spcBef>
              <a:spcAft>
                <a:spcPts val="0"/>
              </a:spcAft>
              <a:buNone/>
            </a:pPr>
            <a:r>
              <a:rPr lang="en-US" sz="1100" b="0" i="0" u="none" strike="noStrike" cap="none" dirty="0">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The learning of the models in deep learning is based on the input data processing using the successive linear layers of artificial neurons/nodes where the input of each layer is output of the previous layer. </a:t>
            </a:r>
          </a:p>
          <a:p>
            <a:pPr marL="0" lvl="0" indent="0" algn="l" rtl="0">
              <a:lnSpc>
                <a:spcPct val="115000"/>
              </a:lnSpc>
              <a:spcBef>
                <a:spcPts val="0"/>
              </a:spcBef>
              <a:spcAft>
                <a:spcPts val="0"/>
              </a:spcAft>
              <a:buNone/>
            </a:pPr>
            <a:r>
              <a:rPr lang="en-US" sz="1100" b="0" i="0" u="none" strike="noStrike" cap="none" dirty="0">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The word “deep” comes from the successive processing layers, more depth means more layers in the model. </a:t>
            </a:r>
          </a:p>
          <a:p>
            <a:pPr marL="0" lvl="0" indent="0" algn="l" rtl="0">
              <a:lnSpc>
                <a:spcPct val="115000"/>
              </a:lnSpc>
              <a:spcBef>
                <a:spcPts val="0"/>
              </a:spcBef>
              <a:spcAft>
                <a:spcPts val="0"/>
              </a:spcAft>
              <a:buNone/>
            </a:pPr>
            <a:r>
              <a:rPr lang="en-US" sz="1100" b="0" i="0" u="none" strike="noStrike" cap="none" dirty="0">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And this successive processing layered structure is termed as neural network. </a:t>
            </a:r>
          </a:p>
        </p:txBody>
      </p:sp>
      <p:sp>
        <p:nvSpPr>
          <p:cNvPr id="715" name="Google Shape;715;g7f31419065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7f31419065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dirty="0">
                <a:solidFill>
                  <a:srgbClr val="000000"/>
                </a:solidFill>
              </a:rPr>
              <a:t>Two very important point is to note regarding implementation of neural nets are:</a:t>
            </a:r>
          </a:p>
          <a:p>
            <a:pPr marL="0" lvl="0" indent="0" algn="l" rtl="0">
              <a:lnSpc>
                <a:spcPct val="115000"/>
              </a:lnSpc>
              <a:spcBef>
                <a:spcPts val="0"/>
              </a:spcBef>
              <a:spcAft>
                <a:spcPts val="0"/>
              </a:spcAft>
              <a:buNone/>
            </a:pPr>
            <a:endParaRPr lang="en-US" dirty="0">
              <a:solidFill>
                <a:srgbClr val="000000"/>
              </a:solidFill>
            </a:endParaRPr>
          </a:p>
          <a:p>
            <a:pPr marL="228600" lvl="0" indent="-228600" algn="l" rtl="0">
              <a:lnSpc>
                <a:spcPct val="115000"/>
              </a:lnSpc>
              <a:spcBef>
                <a:spcPts val="0"/>
              </a:spcBef>
              <a:spcAft>
                <a:spcPts val="0"/>
              </a:spcAft>
              <a:buAutoNum type="arabicPeriod"/>
            </a:pPr>
            <a:r>
              <a:rPr lang="en-US" dirty="0">
                <a:solidFill>
                  <a:srgbClr val="000000"/>
                </a:solidFill>
              </a:rPr>
              <a:t>They are computationally very expensive. Although computation power have reached to the point that nowadays it’s not a limitation anymore. But while framing an ML problem, it is very important to chose the right kind of approach based on what we have in our hand. There are specific problems where neural nets have proved to be the most successful and if you have similar problem in hand, gather resources needed prepare yourself in diving into deep learning. </a:t>
            </a:r>
          </a:p>
          <a:p>
            <a:pPr marL="228600" lvl="0" indent="-228600" algn="l" rtl="0">
              <a:lnSpc>
                <a:spcPct val="115000"/>
              </a:lnSpc>
              <a:spcBef>
                <a:spcPts val="0"/>
              </a:spcBef>
              <a:spcAft>
                <a:spcPts val="0"/>
              </a:spcAft>
              <a:buAutoNum type="arabicPeriod"/>
            </a:pPr>
            <a:r>
              <a:rPr lang="en-US" dirty="0">
                <a:solidFill>
                  <a:srgbClr val="000000"/>
                </a:solidFill>
              </a:rPr>
              <a:t>And they require a large amount of data. At least hundreds of thousands to start with.</a:t>
            </a:r>
          </a:p>
          <a:p>
            <a:pPr marL="228600" lvl="0" indent="-228600" algn="l" rtl="0">
              <a:lnSpc>
                <a:spcPct val="115000"/>
              </a:lnSpc>
              <a:spcBef>
                <a:spcPts val="0"/>
              </a:spcBef>
              <a:spcAft>
                <a:spcPts val="0"/>
              </a:spcAft>
              <a:buAutoNum type="arabicPeriod"/>
            </a:pPr>
            <a:endParaRPr lang="en-US" dirty="0">
              <a:solidFill>
                <a:srgbClr val="000000"/>
              </a:solidFill>
            </a:endParaRPr>
          </a:p>
          <a:p>
            <a:pPr marL="0" lvl="0" indent="0" algn="l" rtl="0">
              <a:lnSpc>
                <a:spcPct val="115000"/>
              </a:lnSpc>
              <a:spcBef>
                <a:spcPts val="0"/>
              </a:spcBef>
              <a:spcAft>
                <a:spcPts val="0"/>
              </a:spcAft>
              <a:buNone/>
            </a:pPr>
            <a:r>
              <a:rPr lang="en-US" dirty="0">
                <a:solidFill>
                  <a:srgbClr val="000000"/>
                </a:solidFill>
              </a:rPr>
              <a:t>Deep learning has been able to achieve what we call narrow-AI, getting closer to the absolute idea of AI day by day. But just as it has been able to solve non-trivial problems at scale, the math behind it is not trivial at all and the fact that they’re computationally expensive, our motive behind implementing a deep learning approach shouldn’t be just because it is cool or because everyone uses it  but when we are dealing with a use-case that absolutely requires the expertise of neural networks, and we have enough quality data in hand to be made use of, that’s when it is supremely effective and useful. </a:t>
            </a:r>
          </a:p>
          <a:p>
            <a:pPr marL="0" lvl="0" indent="0" algn="l" rtl="0">
              <a:lnSpc>
                <a:spcPct val="115000"/>
              </a:lnSpc>
              <a:spcBef>
                <a:spcPts val="0"/>
              </a:spcBef>
              <a:spcAft>
                <a:spcPts val="0"/>
              </a:spcAft>
              <a:buNone/>
            </a:pPr>
            <a:endParaRPr dirty="0">
              <a:solidFill>
                <a:srgbClr val="000000"/>
              </a:solidFill>
            </a:endParaRPr>
          </a:p>
          <a:p>
            <a:pPr marL="0" lvl="0" indent="0" algn="l" rtl="0">
              <a:spcBef>
                <a:spcPts val="0"/>
              </a:spcBef>
              <a:spcAft>
                <a:spcPts val="0"/>
              </a:spcAft>
              <a:buNone/>
            </a:pPr>
            <a:endParaRPr dirty="0"/>
          </a:p>
        </p:txBody>
      </p:sp>
      <p:sp>
        <p:nvSpPr>
          <p:cNvPr id="724" name="Google Shape;724;g7f31419065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7f330e5b41_0_3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go towards one of the most important areas, called natural language processing or NLP where both ML and DL have played and still plays very important roles in its development. And this area is crucial for Juniper because of the nature of most of Juniper data. </a:t>
            </a:r>
            <a:endParaRPr dirty="0"/>
          </a:p>
        </p:txBody>
      </p:sp>
      <p:sp>
        <p:nvSpPr>
          <p:cNvPr id="786" name="Google Shape;786;g7f330e5b41_0_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593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752ff78455_0_8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58750" marR="0" lvl="0" indent="0" algn="l" defTabSz="914400" rtl="0" eaLnBrk="1" fontAlgn="auto" latinLnBrk="0" hangingPunct="1">
              <a:lnSpc>
                <a:spcPct val="110000"/>
              </a:lnSpc>
              <a:spcBef>
                <a:spcPts val="0"/>
              </a:spcBef>
              <a:spcAft>
                <a:spcPts val="0"/>
              </a:spcAft>
              <a:buClr>
                <a:srgbClr val="000000"/>
              </a:buClr>
              <a:buSzPts val="1100"/>
              <a:buFont typeface="Lato"/>
              <a:buNone/>
              <a:tabLst/>
              <a:defRPr/>
            </a:pPr>
            <a:r>
              <a:rPr lang="en-US" dirty="0">
                <a:highlight>
                  <a:srgbClr val="FFFFFF"/>
                </a:highlight>
              </a:rPr>
              <a:t>NLP or Natural Language Processing is focused on enabling the computers to </a:t>
            </a:r>
            <a:r>
              <a:rPr lang="en-US" u="sng" dirty="0">
                <a:highlight>
                  <a:srgbClr val="FFFFFF"/>
                </a:highlight>
              </a:rPr>
              <a:t>understand and interpret the human language.</a:t>
            </a:r>
            <a:r>
              <a:rPr lang="en-US" dirty="0">
                <a:highlight>
                  <a:srgbClr val="FFFFFF"/>
                </a:highlight>
              </a:rPr>
              <a:t> And that includes text, voice/speech data. </a:t>
            </a:r>
          </a:p>
          <a:p>
            <a:pPr marL="158750" marR="0" lvl="0" indent="0" algn="l" defTabSz="914400" rtl="0" eaLnBrk="1" fontAlgn="auto" latinLnBrk="0" hangingPunct="1">
              <a:lnSpc>
                <a:spcPct val="110000"/>
              </a:lnSpc>
              <a:spcBef>
                <a:spcPts val="0"/>
              </a:spcBef>
              <a:spcAft>
                <a:spcPts val="0"/>
              </a:spcAft>
              <a:buClr>
                <a:srgbClr val="000000"/>
              </a:buClr>
              <a:buSzPts val="1100"/>
              <a:buFont typeface="Lato"/>
              <a:buNone/>
              <a:tabLst/>
              <a:defRPr/>
            </a:pPr>
            <a:r>
              <a:rPr lang="en-US" dirty="0">
                <a:highlight>
                  <a:srgbClr val="FFFFFF"/>
                </a:highlight>
              </a:rPr>
              <a:t>A lot of NLP implementation falls under narrow AI and is considered a difficult problem in computer science.</a:t>
            </a:r>
          </a:p>
          <a:p>
            <a:pPr marL="158750" lvl="0" indent="0" algn="l" rtl="0">
              <a:lnSpc>
                <a:spcPct val="110000"/>
              </a:lnSpc>
              <a:spcBef>
                <a:spcPts val="0"/>
              </a:spcBef>
              <a:spcAft>
                <a:spcPts val="0"/>
              </a:spcAft>
              <a:buSzPts val="1100"/>
              <a:buFont typeface="Lato"/>
              <a:buNone/>
            </a:pPr>
            <a:r>
              <a:rPr lang="en-US" sz="1100" dirty="0">
                <a:solidFill>
                  <a:srgbClr val="000000"/>
                </a:solidFill>
                <a:highlight>
                  <a:srgbClr val="FFFFFF"/>
                </a:highlight>
                <a:latin typeface="Lato"/>
                <a:ea typeface="Lato"/>
                <a:cs typeface="Lato"/>
                <a:sym typeface="Lato"/>
              </a:rPr>
              <a:t>The ultimate objective of NLP is to read, decipher, understand, and make sense of the human languages in a manner that is valuable to use.</a:t>
            </a:r>
            <a:endParaRPr sz="1100" dirty="0">
              <a:highlight>
                <a:srgbClr val="FFFFFF"/>
              </a:highlight>
              <a:latin typeface="Lato"/>
              <a:ea typeface="Lato"/>
              <a:cs typeface="Lato"/>
              <a:sym typeface="Lato"/>
            </a:endParaRPr>
          </a:p>
          <a:p>
            <a:pPr marL="158750" lvl="0" indent="0" algn="l" rtl="0">
              <a:lnSpc>
                <a:spcPct val="110000"/>
              </a:lnSpc>
              <a:spcBef>
                <a:spcPts val="0"/>
              </a:spcBef>
              <a:spcAft>
                <a:spcPts val="0"/>
              </a:spcAft>
              <a:buSzPts val="1100"/>
              <a:buFont typeface="Lato"/>
              <a:buNone/>
            </a:pPr>
            <a:r>
              <a:rPr lang="en-US" sz="1100" dirty="0">
                <a:highlight>
                  <a:srgbClr val="FFFFFF"/>
                </a:highlight>
                <a:latin typeface="Lato"/>
                <a:ea typeface="Lato"/>
                <a:cs typeface="Lato"/>
                <a:sym typeface="Lato"/>
              </a:rPr>
              <a:t>Interpreting human language is not a set of rules or binary data that can be just fed into the system and understanding the context of a conversation or reading between the lines is altogether a different ball game. </a:t>
            </a:r>
          </a:p>
          <a:p>
            <a:pPr marL="158750" lvl="0" indent="0" algn="l" rtl="0">
              <a:lnSpc>
                <a:spcPct val="110000"/>
              </a:lnSpc>
              <a:spcBef>
                <a:spcPts val="0"/>
              </a:spcBef>
              <a:spcAft>
                <a:spcPts val="0"/>
              </a:spcAft>
              <a:buSzPts val="1100"/>
              <a:buFont typeface="Lato"/>
              <a:buNone/>
            </a:pPr>
            <a:endParaRPr lang="en-US" sz="1100" dirty="0">
              <a:highlight>
                <a:srgbClr val="FFFFFF"/>
              </a:highlight>
              <a:latin typeface="Lato"/>
              <a:ea typeface="Lato"/>
              <a:cs typeface="Lato"/>
              <a:sym typeface="Lato"/>
            </a:endParaRPr>
          </a:p>
          <a:p>
            <a:pPr marL="158750" lvl="0" indent="0" algn="l" rtl="0">
              <a:lnSpc>
                <a:spcPct val="110000"/>
              </a:lnSpc>
              <a:spcBef>
                <a:spcPts val="0"/>
              </a:spcBef>
              <a:spcAft>
                <a:spcPts val="0"/>
              </a:spcAft>
              <a:buSzPts val="1100"/>
              <a:buFont typeface="Lato"/>
              <a:buNone/>
            </a:pPr>
            <a:r>
              <a:rPr lang="en-US" sz="1100" dirty="0">
                <a:highlight>
                  <a:srgbClr val="FFFFFF"/>
                </a:highlight>
                <a:latin typeface="Lato"/>
                <a:ea typeface="Lato"/>
                <a:cs typeface="Lato"/>
                <a:sym typeface="Lato"/>
              </a:rPr>
              <a:t>This area of computer science has been used to create a lot of fascinating systems and here are some examples how NLP has facilitated the advancement of AI with time. </a:t>
            </a:r>
            <a:endParaRPr sz="1100" dirty="0">
              <a:highlight>
                <a:srgbClr val="FFFFFF"/>
              </a:highlight>
              <a:latin typeface="Lato"/>
              <a:ea typeface="Lato"/>
              <a:cs typeface="Lato"/>
              <a:sym typeface="Lato"/>
            </a:endParaRPr>
          </a:p>
          <a:p>
            <a:pPr marL="457200" lvl="0" indent="-298450" algn="l" rtl="0">
              <a:lnSpc>
                <a:spcPct val="110000"/>
              </a:lnSpc>
              <a:spcBef>
                <a:spcPts val="0"/>
              </a:spcBef>
              <a:spcAft>
                <a:spcPts val="0"/>
              </a:spcAft>
              <a:buSzPts val="1100"/>
              <a:buFont typeface="Lato"/>
              <a:buChar char="●"/>
            </a:pPr>
            <a:r>
              <a:rPr lang="en-US" sz="1100" dirty="0">
                <a:highlight>
                  <a:srgbClr val="FFFFFF"/>
                </a:highlight>
                <a:latin typeface="Lato"/>
                <a:ea typeface="Lato"/>
                <a:cs typeface="Lato"/>
                <a:sym typeface="Lato"/>
              </a:rPr>
              <a:t>Speech recognition: </a:t>
            </a:r>
            <a:r>
              <a:rPr lang="en-US" sz="1100" dirty="0">
                <a:solidFill>
                  <a:srgbClr val="000000"/>
                </a:solidFill>
                <a:highlight>
                  <a:srgbClr val="FFFFFF"/>
                </a:highlight>
                <a:latin typeface="Lato"/>
                <a:ea typeface="Lato"/>
                <a:cs typeface="Lato"/>
                <a:sym typeface="Lato"/>
              </a:rPr>
              <a:t>Nowadays, smartphones have speech recognition. These smartphones use NLP to understand what is said, </a:t>
            </a:r>
            <a:r>
              <a:rPr lang="en-US" sz="1100" dirty="0" err="1">
                <a:solidFill>
                  <a:srgbClr val="000000"/>
                </a:solidFill>
                <a:highlight>
                  <a:srgbClr val="FFFFFF"/>
                </a:highlight>
                <a:latin typeface="Lato"/>
                <a:ea typeface="Lato"/>
                <a:cs typeface="Lato"/>
                <a:sym typeface="Lato"/>
              </a:rPr>
              <a:t>cortana</a:t>
            </a:r>
            <a:r>
              <a:rPr lang="en-US" sz="1100" dirty="0">
                <a:solidFill>
                  <a:srgbClr val="000000"/>
                </a:solidFill>
                <a:highlight>
                  <a:srgbClr val="FFFFFF"/>
                </a:highlight>
                <a:latin typeface="Lato"/>
                <a:ea typeface="Lato"/>
                <a:cs typeface="Lato"/>
                <a:sym typeface="Lato"/>
              </a:rPr>
              <a:t>, </a:t>
            </a:r>
            <a:r>
              <a:rPr lang="en-US" sz="1100" dirty="0" err="1">
                <a:solidFill>
                  <a:srgbClr val="000000"/>
                </a:solidFill>
                <a:highlight>
                  <a:srgbClr val="FFFFFF"/>
                </a:highlight>
                <a:latin typeface="Lato"/>
                <a:ea typeface="Lato"/>
                <a:cs typeface="Lato"/>
                <a:sym typeface="Lato"/>
              </a:rPr>
              <a:t>siri</a:t>
            </a:r>
            <a:endParaRPr sz="1100" dirty="0">
              <a:solidFill>
                <a:srgbClr val="000000"/>
              </a:solidFill>
              <a:highlight>
                <a:srgbClr val="FFFFFF"/>
              </a:highlight>
              <a:latin typeface="Lato"/>
              <a:ea typeface="Lato"/>
              <a:cs typeface="Lato"/>
              <a:sym typeface="Lato"/>
            </a:endParaRPr>
          </a:p>
          <a:p>
            <a:pPr marL="457200" lvl="0" indent="-298450" algn="l" rtl="0">
              <a:lnSpc>
                <a:spcPct val="110000"/>
              </a:lnSpc>
              <a:spcBef>
                <a:spcPts val="0"/>
              </a:spcBef>
              <a:spcAft>
                <a:spcPts val="0"/>
              </a:spcAft>
              <a:buSzPts val="1100"/>
              <a:buFont typeface="Lato"/>
              <a:buChar char="●"/>
            </a:pPr>
            <a:r>
              <a:rPr lang="en-US" sz="1100" dirty="0">
                <a:solidFill>
                  <a:srgbClr val="000000"/>
                </a:solidFill>
                <a:highlight>
                  <a:srgbClr val="FFFFFF"/>
                </a:highlight>
                <a:latin typeface="Lato"/>
                <a:ea typeface="Lato"/>
                <a:cs typeface="Lato"/>
                <a:sym typeface="Lato"/>
              </a:rPr>
              <a:t>Document summarization</a:t>
            </a:r>
            <a:endParaRPr sz="1100" dirty="0">
              <a:solidFill>
                <a:srgbClr val="000000"/>
              </a:solidFill>
              <a:highlight>
                <a:srgbClr val="FFFFFF"/>
              </a:highlight>
              <a:latin typeface="Lato"/>
              <a:ea typeface="Lato"/>
              <a:cs typeface="Lato"/>
              <a:sym typeface="Lato"/>
            </a:endParaRPr>
          </a:p>
          <a:p>
            <a:pPr marL="457200" lvl="0" indent="-298450" algn="l" rtl="0">
              <a:lnSpc>
                <a:spcPct val="110000"/>
              </a:lnSpc>
              <a:spcBef>
                <a:spcPts val="0"/>
              </a:spcBef>
              <a:spcAft>
                <a:spcPts val="0"/>
              </a:spcAft>
              <a:buClr>
                <a:srgbClr val="000000"/>
              </a:buClr>
              <a:buSzPts val="1100"/>
              <a:buFont typeface="Lato"/>
              <a:buChar char="●"/>
            </a:pPr>
            <a:r>
              <a:rPr lang="en-US" sz="1100" dirty="0">
                <a:solidFill>
                  <a:srgbClr val="000000"/>
                </a:solidFill>
                <a:highlight>
                  <a:srgbClr val="FFFFFF"/>
                </a:highlight>
                <a:latin typeface="Lato"/>
                <a:ea typeface="Lato"/>
                <a:cs typeface="Lato"/>
                <a:sym typeface="Lato"/>
              </a:rPr>
              <a:t>language translation: Google translate; now google translate can even translate from a photo</a:t>
            </a:r>
            <a:endParaRPr sz="1100" dirty="0">
              <a:solidFill>
                <a:srgbClr val="000000"/>
              </a:solidFill>
              <a:highlight>
                <a:srgbClr val="FFFFFF"/>
              </a:highlight>
              <a:latin typeface="Lato"/>
              <a:ea typeface="Lato"/>
              <a:cs typeface="Lato"/>
              <a:sym typeface="Lato"/>
            </a:endParaRPr>
          </a:p>
          <a:p>
            <a:pPr marL="457200" lvl="0" indent="-298450" algn="l" rtl="0">
              <a:lnSpc>
                <a:spcPct val="110000"/>
              </a:lnSpc>
              <a:spcBef>
                <a:spcPts val="0"/>
              </a:spcBef>
              <a:spcAft>
                <a:spcPts val="0"/>
              </a:spcAft>
              <a:buClr>
                <a:srgbClr val="000000"/>
              </a:buClr>
              <a:buSzPts val="1100"/>
              <a:buFont typeface="Lato"/>
              <a:buChar char="●"/>
            </a:pPr>
            <a:r>
              <a:rPr lang="en-US" sz="1100" dirty="0">
                <a:solidFill>
                  <a:srgbClr val="000000"/>
                </a:solidFill>
                <a:highlight>
                  <a:srgbClr val="FFFFFF"/>
                </a:highlight>
                <a:latin typeface="Lato"/>
                <a:ea typeface="Lato"/>
                <a:cs typeface="Lato"/>
                <a:sym typeface="Lato"/>
              </a:rPr>
              <a:t>Spam detection in our mailbox</a:t>
            </a:r>
            <a:endParaRPr sz="1100" dirty="0">
              <a:solidFill>
                <a:srgbClr val="000000"/>
              </a:solidFill>
              <a:highlight>
                <a:srgbClr val="FFFFFF"/>
              </a:highlight>
              <a:latin typeface="Lato"/>
              <a:ea typeface="Lato"/>
              <a:cs typeface="Lato"/>
              <a:sym typeface="Lato"/>
            </a:endParaRPr>
          </a:p>
          <a:p>
            <a:pPr marL="457200" lvl="0" indent="-298450" algn="l" rtl="0">
              <a:lnSpc>
                <a:spcPct val="110000"/>
              </a:lnSpc>
              <a:spcBef>
                <a:spcPts val="0"/>
              </a:spcBef>
              <a:spcAft>
                <a:spcPts val="0"/>
              </a:spcAft>
              <a:buClr>
                <a:srgbClr val="000000"/>
              </a:buClr>
              <a:buSzPts val="1100"/>
              <a:buFont typeface="Lato"/>
              <a:buChar char="●"/>
            </a:pPr>
            <a:r>
              <a:rPr lang="en-US" sz="1100" dirty="0">
                <a:solidFill>
                  <a:srgbClr val="000000"/>
                </a:solidFill>
                <a:highlight>
                  <a:srgbClr val="FFFFFF"/>
                </a:highlight>
                <a:latin typeface="Lato"/>
                <a:ea typeface="Lato"/>
                <a:cs typeface="Lato"/>
                <a:sym typeface="Lato"/>
              </a:rPr>
              <a:t>named entity recognition like labeling words whether they are person names, locations or organization..</a:t>
            </a:r>
            <a:endParaRPr sz="1100" dirty="0">
              <a:solidFill>
                <a:srgbClr val="000000"/>
              </a:solidFill>
              <a:highlight>
                <a:srgbClr val="FFFFFF"/>
              </a:highlight>
              <a:latin typeface="Lato"/>
              <a:ea typeface="Lato"/>
              <a:cs typeface="Lato"/>
              <a:sym typeface="Lato"/>
            </a:endParaRPr>
          </a:p>
          <a:p>
            <a:pPr marL="457200" lvl="0" indent="-298450" algn="l" rtl="0">
              <a:lnSpc>
                <a:spcPct val="110000"/>
              </a:lnSpc>
              <a:spcBef>
                <a:spcPts val="0"/>
              </a:spcBef>
              <a:spcAft>
                <a:spcPts val="0"/>
              </a:spcAft>
              <a:buClr>
                <a:srgbClr val="000000"/>
              </a:buClr>
              <a:buSzPts val="1100"/>
              <a:buFont typeface="Lato"/>
              <a:buChar char="●"/>
            </a:pPr>
            <a:r>
              <a:rPr lang="en-US" sz="1100" dirty="0">
                <a:solidFill>
                  <a:srgbClr val="000000"/>
                </a:solidFill>
                <a:highlight>
                  <a:srgbClr val="FFFFFF"/>
                </a:highlight>
                <a:latin typeface="Lato"/>
                <a:ea typeface="Lato"/>
                <a:cs typeface="Lato"/>
                <a:sym typeface="Lato"/>
              </a:rPr>
              <a:t>question-answering: e.g. a chatbot or a virtual assistant</a:t>
            </a:r>
            <a:endParaRPr sz="1100" dirty="0">
              <a:solidFill>
                <a:srgbClr val="000000"/>
              </a:solidFill>
              <a:highlight>
                <a:srgbClr val="FFFFFF"/>
              </a:highlight>
              <a:latin typeface="Lato"/>
              <a:ea typeface="Lato"/>
              <a:cs typeface="Lato"/>
              <a:sym typeface="Lato"/>
            </a:endParaRPr>
          </a:p>
          <a:p>
            <a:pPr marL="457200" lvl="0" indent="-298450" algn="l" rtl="0">
              <a:lnSpc>
                <a:spcPct val="110000"/>
              </a:lnSpc>
              <a:spcBef>
                <a:spcPts val="0"/>
              </a:spcBef>
              <a:spcAft>
                <a:spcPts val="0"/>
              </a:spcAft>
              <a:buClr>
                <a:srgbClr val="000000"/>
              </a:buClr>
              <a:buSzPts val="1100"/>
              <a:buFont typeface="Lato"/>
              <a:buChar char="●"/>
            </a:pPr>
            <a:r>
              <a:rPr lang="en-US" sz="1100" dirty="0">
                <a:solidFill>
                  <a:srgbClr val="000000"/>
                </a:solidFill>
                <a:highlight>
                  <a:srgbClr val="FFFFFF"/>
                </a:highlight>
                <a:latin typeface="Lato"/>
                <a:ea typeface="Lato"/>
                <a:cs typeface="Lato"/>
                <a:sym typeface="Lato"/>
              </a:rPr>
              <a:t>autocomplete/autocorrect in our smartphone and so on. </a:t>
            </a:r>
          </a:p>
          <a:p>
            <a:pPr marL="0" lvl="0" indent="0" algn="l" rtl="0">
              <a:lnSpc>
                <a:spcPct val="110000"/>
              </a:lnSpc>
              <a:spcBef>
                <a:spcPts val="0"/>
              </a:spcBef>
              <a:spcAft>
                <a:spcPts val="0"/>
              </a:spcAft>
              <a:buNone/>
            </a:pPr>
            <a:r>
              <a:rPr lang="en-US" sz="1100" dirty="0">
                <a:solidFill>
                  <a:srgbClr val="000000"/>
                </a:solidFill>
                <a:highlight>
                  <a:srgbClr val="FFFFFF"/>
                </a:highlight>
                <a:latin typeface="Lato"/>
                <a:ea typeface="Lato"/>
                <a:cs typeface="Lato"/>
                <a:sym typeface="Lato"/>
              </a:rPr>
              <a:t>So, all these breakthrough innovations that we have witnessed in this decade are because of advancement of NLP area. </a:t>
            </a:r>
          </a:p>
          <a:p>
            <a:pPr marL="0" lvl="0" indent="0" algn="l" rtl="0">
              <a:spcBef>
                <a:spcPts val="0"/>
              </a:spcBef>
              <a:spcAft>
                <a:spcPts val="0"/>
              </a:spcAft>
              <a:buNone/>
            </a:pPr>
            <a:endParaRPr dirty="0"/>
          </a:p>
        </p:txBody>
      </p:sp>
      <p:sp>
        <p:nvSpPr>
          <p:cNvPr id="790" name="Google Shape;790;g752ff78455_0_8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754ca305f5_1_3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latin typeface="Lato"/>
                <a:ea typeface="Lato"/>
                <a:cs typeface="Lato"/>
                <a:sym typeface="Lato"/>
              </a:rPr>
              <a:t>How does NLP work in a nutshell:</a:t>
            </a:r>
          </a:p>
          <a:p>
            <a:pPr marL="0" lvl="0" indent="0" algn="l" rtl="0">
              <a:spcBef>
                <a:spcPts val="0"/>
              </a:spcBef>
              <a:spcAft>
                <a:spcPts val="0"/>
              </a:spcAft>
              <a:buNone/>
            </a:pPr>
            <a:endParaRPr lang="en-US" sz="1100" dirty="0">
              <a:latin typeface="Lato"/>
              <a:ea typeface="Lato"/>
              <a:cs typeface="Lato"/>
              <a:sym typeface="Lato"/>
            </a:endParaRPr>
          </a:p>
          <a:p>
            <a:pPr marL="0" lvl="0" indent="0" algn="l" rtl="0">
              <a:spcBef>
                <a:spcPts val="0"/>
              </a:spcBef>
              <a:spcAft>
                <a:spcPts val="0"/>
              </a:spcAft>
              <a:buNone/>
            </a:pPr>
            <a:r>
              <a:rPr lang="en-US" sz="1100" dirty="0">
                <a:latin typeface="Lato"/>
                <a:ea typeface="Lato"/>
                <a:cs typeface="Lato"/>
                <a:sym typeface="Lato"/>
              </a:rPr>
              <a:t>NLP is the technique where algorithms are applied to identify and extract the natural language rules so that the unstructured text data is converted into a form so that computers can understand. </a:t>
            </a:r>
          </a:p>
          <a:p>
            <a:pPr marL="0" lvl="0" indent="0" algn="l" rtl="0">
              <a:spcBef>
                <a:spcPts val="0"/>
              </a:spcBef>
              <a:spcAft>
                <a:spcPts val="0"/>
              </a:spcAft>
              <a:buNone/>
            </a:pPr>
            <a:endParaRPr lang="en-US" sz="1100" dirty="0">
              <a:latin typeface="Lato"/>
              <a:ea typeface="Lato"/>
              <a:cs typeface="Lato"/>
              <a:sym typeface="Lato"/>
            </a:endParaRPr>
          </a:p>
          <a:p>
            <a:pPr marL="0" lvl="0" indent="0" algn="l" rtl="0">
              <a:spcBef>
                <a:spcPts val="0"/>
              </a:spcBef>
              <a:spcAft>
                <a:spcPts val="0"/>
              </a:spcAft>
              <a:buNone/>
            </a:pPr>
            <a:r>
              <a:rPr lang="en-US" sz="1100" dirty="0">
                <a:latin typeface="Lato"/>
                <a:ea typeface="Lato"/>
                <a:cs typeface="Lato"/>
                <a:sym typeface="Lato"/>
              </a:rPr>
              <a:t>It has the ability of text-mining and i.e. extracting meaning associated with every sentence and collect useful data out of it. </a:t>
            </a:r>
          </a:p>
          <a:p>
            <a:pPr marL="0" lvl="0" indent="0" algn="l" rtl="0">
              <a:spcBef>
                <a:spcPts val="0"/>
              </a:spcBef>
              <a:spcAft>
                <a:spcPts val="0"/>
              </a:spcAft>
              <a:buNone/>
            </a:pPr>
            <a:endParaRPr lang="en-US" sz="1100" dirty="0">
              <a:latin typeface="Lato"/>
              <a:ea typeface="Lato"/>
              <a:cs typeface="Lato"/>
              <a:sym typeface="Lato"/>
            </a:endParaRPr>
          </a:p>
          <a:p>
            <a:pPr marL="0" lvl="0" indent="0" algn="l" rtl="0">
              <a:spcBef>
                <a:spcPts val="0"/>
              </a:spcBef>
              <a:spcAft>
                <a:spcPts val="0"/>
              </a:spcAft>
              <a:buNone/>
            </a:pPr>
            <a:r>
              <a:rPr lang="en-US" sz="1100" dirty="0">
                <a:latin typeface="Lato"/>
                <a:ea typeface="Lato"/>
                <a:cs typeface="Lato"/>
                <a:sym typeface="Lato"/>
              </a:rPr>
              <a:t>These can be done both syntactically, i.e. it makes grammatical sense and semantically; the meaning that is conveyed in the text. </a:t>
            </a:r>
          </a:p>
          <a:p>
            <a:pPr marL="0" lvl="0" indent="0" algn="l" rtl="0">
              <a:spcBef>
                <a:spcPts val="0"/>
              </a:spcBef>
              <a:spcAft>
                <a:spcPts val="0"/>
              </a:spcAft>
              <a:buNone/>
            </a:pPr>
            <a:endParaRPr sz="1100" dirty="0">
              <a:latin typeface="Lato"/>
              <a:ea typeface="Lato"/>
              <a:cs typeface="Lato"/>
              <a:sym typeface="Lato"/>
            </a:endParaRPr>
          </a:p>
        </p:txBody>
      </p:sp>
      <p:sp>
        <p:nvSpPr>
          <p:cNvPr id="797" name="Google Shape;797;g754ca305f5_1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As we can see in this diagram, NLP itself is a huge area and its overlap with ML and DL signifies how ML and subsequently DL work as tools for many NLP tasks.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dirty="0">
                <a:latin typeface="Lato" panose="020F0502020204030203" pitchFamily="34" charset="0"/>
                <a:ea typeface="Lato" panose="020F0502020204030203" pitchFamily="34" charset="0"/>
                <a:cs typeface="Lato" panose="020F0502020204030203" pitchFamily="34" charset="0"/>
              </a:rPr>
              <a:t>The previous examples of NLP facilitating the advancement of AI are the ones that can be said which fall at the intersection of the three areas. </a:t>
            </a:r>
          </a:p>
        </p:txBody>
      </p:sp>
    </p:spTree>
    <p:extLst>
      <p:ext uri="{BB962C8B-B14F-4D97-AF65-F5344CB8AC3E}">
        <p14:creationId xmlns:p14="http://schemas.microsoft.com/office/powerpoint/2010/main" val="184447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f330e5b41_0_3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 recap of 101</a:t>
            </a:r>
            <a:endParaRPr dirty="0"/>
          </a:p>
        </p:txBody>
      </p:sp>
      <p:sp>
        <p:nvSpPr>
          <p:cNvPr id="702" name="Google Shape;702;g7f330e5b41_0_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292929"/>
                </a:solidFill>
                <a:effectLst/>
                <a:latin typeface="+mj-lt"/>
                <a:ea typeface="Lato" panose="020F0502020204030203" pitchFamily="34" charset="0"/>
                <a:cs typeface="Lato" panose="020F0502020204030203" pitchFamily="34" charset="0"/>
              </a:rPr>
              <a:t>To better understand the </a:t>
            </a:r>
            <a:r>
              <a:rPr lang="en-US" b="0" i="0" dirty="0" err="1">
                <a:solidFill>
                  <a:srgbClr val="292929"/>
                </a:solidFill>
                <a:effectLst/>
                <a:latin typeface="+mj-lt"/>
                <a:ea typeface="Lato" panose="020F0502020204030203" pitchFamily="34" charset="0"/>
                <a:cs typeface="Lato" panose="020F0502020204030203" pitchFamily="34" charset="0"/>
              </a:rPr>
              <a:t>venn</a:t>
            </a:r>
            <a:r>
              <a:rPr lang="en-US" b="0" i="0" dirty="0">
                <a:solidFill>
                  <a:srgbClr val="292929"/>
                </a:solidFill>
                <a:effectLst/>
                <a:latin typeface="+mj-lt"/>
                <a:ea typeface="Lato" panose="020F0502020204030203" pitchFamily="34" charset="0"/>
                <a:cs typeface="Lato" panose="020F0502020204030203" pitchFamily="34" charset="0"/>
              </a:rPr>
              <a:t> diagram, Here, there are some examples:</a:t>
            </a:r>
          </a:p>
          <a:p>
            <a:pPr marL="158750" indent="0">
              <a:buNone/>
            </a:pPr>
            <a:r>
              <a:rPr lang="en-US" b="0" i="0" dirty="0">
                <a:solidFill>
                  <a:srgbClr val="292929"/>
                </a:solidFill>
                <a:effectLst/>
                <a:latin typeface="+mj-lt"/>
                <a:ea typeface="Lato" panose="020F0502020204030203" pitchFamily="34" charset="0"/>
                <a:cs typeface="Lato" panose="020F0502020204030203" pitchFamily="34" charset="0"/>
              </a:rPr>
              <a:t>Example of a common and generic NLP application will be Named entity recognition (NER)</a:t>
            </a:r>
          </a:p>
          <a:p>
            <a:pPr marL="158750" indent="0">
              <a:buNone/>
            </a:pPr>
            <a:r>
              <a:rPr lang="en-US" b="1" i="0" dirty="0">
                <a:solidFill>
                  <a:srgbClr val="292929"/>
                </a:solidFill>
                <a:effectLst/>
                <a:latin typeface="+mj-lt"/>
                <a:ea typeface="Lato" panose="020F0502020204030203" pitchFamily="34" charset="0"/>
                <a:cs typeface="Lato" panose="020F0502020204030203" pitchFamily="34" charset="0"/>
              </a:rPr>
              <a:t>NER:</a:t>
            </a:r>
          </a:p>
          <a:p>
            <a:pPr marL="158750" indent="0" algn="l">
              <a:buNone/>
            </a:pPr>
            <a:r>
              <a:rPr lang="en-US" b="0" i="0" u="none" strike="noStrike" dirty="0">
                <a:solidFill>
                  <a:srgbClr val="292929"/>
                </a:solidFill>
                <a:effectLst/>
                <a:latin typeface="+mj-lt"/>
                <a:ea typeface="Lato" panose="020F0502020204030203" pitchFamily="34" charset="0"/>
                <a:cs typeface="Lato" panose="020F0502020204030203" pitchFamily="34" charset="0"/>
                <a:hlinkClick r:id="rId3"/>
              </a:rPr>
              <a:t>Named entity recognition</a:t>
            </a:r>
            <a:r>
              <a:rPr lang="en-US" b="0" i="0" dirty="0">
                <a:solidFill>
                  <a:srgbClr val="292929"/>
                </a:solidFill>
                <a:effectLst/>
                <a:latin typeface="+mj-lt"/>
                <a:ea typeface="Lato" panose="020F0502020204030203" pitchFamily="34" charset="0"/>
                <a:cs typeface="Lato" panose="020F0502020204030203" pitchFamily="34" charset="0"/>
              </a:rPr>
              <a:t> (NER)is probably the first step towards information extraction, it seeks to locate and classify</a:t>
            </a:r>
            <a:r>
              <a:rPr lang="en-US" b="0" i="0" u="none" dirty="0">
                <a:solidFill>
                  <a:srgbClr val="292929"/>
                </a:solidFill>
                <a:effectLst/>
                <a:latin typeface="+mj-lt"/>
                <a:ea typeface="Lato" panose="020F0502020204030203" pitchFamily="34" charset="0"/>
                <a:cs typeface="Lato" panose="020F0502020204030203" pitchFamily="34" charset="0"/>
              </a:rPr>
              <a:t> </a:t>
            </a:r>
            <a:r>
              <a:rPr lang="en-US" sz="1100" b="0" i="0" u="none" strike="noStrike" cap="none" dirty="0">
                <a:solidFill>
                  <a:srgbClr val="292929"/>
                </a:solidFill>
                <a:effectLst/>
                <a:latin typeface="+mj-lt"/>
                <a:ea typeface="Lato" panose="020F0502020204030203" pitchFamily="34" charset="0"/>
                <a:cs typeface="Lato" panose="020F0502020204030203" pitchFamily="34" charset="0"/>
                <a:sym typeface="Arial"/>
                <a:hlinkClick r:id="rId4">
                  <a:extLst>
                    <a:ext uri="{A12FA001-AC4F-418D-AE19-62706E023703}">
                      <ahyp:hlinkClr xmlns:ahyp="http://schemas.microsoft.com/office/drawing/2018/hyperlinkcolor" val="tx"/>
                    </a:ext>
                  </a:extLst>
                </a:hlinkClick>
              </a:rPr>
              <a:t>named entities</a:t>
            </a:r>
            <a:r>
              <a:rPr lang="en-US" sz="1100" b="0" i="0" u="none" strike="noStrike" cap="none" dirty="0">
                <a:solidFill>
                  <a:srgbClr val="292929"/>
                </a:solidFill>
                <a:effectLst/>
                <a:latin typeface="+mj-lt"/>
                <a:ea typeface="Lato" panose="020F0502020204030203" pitchFamily="34" charset="0"/>
                <a:cs typeface="Lato" panose="020F0502020204030203" pitchFamily="34" charset="0"/>
                <a:sym typeface="Arial"/>
              </a:rPr>
              <a:t> </a:t>
            </a:r>
            <a:r>
              <a:rPr lang="en-US" b="0" i="0" dirty="0">
                <a:solidFill>
                  <a:srgbClr val="292929"/>
                </a:solidFill>
                <a:effectLst/>
                <a:latin typeface="+mj-lt"/>
                <a:ea typeface="Lato" panose="020F0502020204030203" pitchFamily="34" charset="0"/>
                <a:cs typeface="Lato" panose="020F0502020204030203" pitchFamily="34" charset="0"/>
              </a:rPr>
              <a:t>in text into pre-defined categories such as the names of persons, organizations, locations, expressions of times, quantities, monetary values, etc. NER is used in many fields in NLP, and it can help answering many real-world questions, such as:</a:t>
            </a:r>
          </a:p>
          <a:p>
            <a:pPr algn="l">
              <a:buFont typeface="Arial" panose="020B0604020202020204" pitchFamily="34" charset="0"/>
              <a:buChar char="•"/>
            </a:pPr>
            <a:r>
              <a:rPr lang="en-US" b="0" i="0" dirty="0">
                <a:solidFill>
                  <a:srgbClr val="292929"/>
                </a:solidFill>
                <a:effectLst/>
                <a:latin typeface="+mj-lt"/>
                <a:ea typeface="Lato" panose="020F0502020204030203" pitchFamily="34" charset="0"/>
                <a:cs typeface="Lato" panose="020F0502020204030203" pitchFamily="34" charset="0"/>
              </a:rPr>
              <a:t>Which companies were mentioned in the news article?</a:t>
            </a:r>
          </a:p>
          <a:p>
            <a:pPr algn="l">
              <a:buFont typeface="Arial" panose="020B0604020202020204" pitchFamily="34" charset="0"/>
              <a:buChar char="•"/>
            </a:pPr>
            <a:r>
              <a:rPr lang="en-US" b="0" i="0" dirty="0">
                <a:solidFill>
                  <a:srgbClr val="292929"/>
                </a:solidFill>
                <a:effectLst/>
                <a:latin typeface="+mj-lt"/>
                <a:ea typeface="Lato" panose="020F0502020204030203" pitchFamily="34" charset="0"/>
                <a:cs typeface="Lato" panose="020F0502020204030203" pitchFamily="34" charset="0"/>
              </a:rPr>
              <a:t>Were specified products mentioned in complaints or reviews?</a:t>
            </a:r>
          </a:p>
          <a:p>
            <a:pPr algn="l">
              <a:buFont typeface="Arial" panose="020B0604020202020204" pitchFamily="34" charset="0"/>
              <a:buChar char="•"/>
            </a:pPr>
            <a:r>
              <a:rPr lang="en-US" b="0" i="0" dirty="0">
                <a:solidFill>
                  <a:srgbClr val="292929"/>
                </a:solidFill>
                <a:effectLst/>
                <a:latin typeface="+mj-lt"/>
                <a:ea typeface="Lato" panose="020F0502020204030203" pitchFamily="34" charset="0"/>
                <a:cs typeface="Lato" panose="020F0502020204030203" pitchFamily="34" charset="0"/>
              </a:rPr>
              <a:t>Does the tweet contain the name of a person? Does the tweet contain that person’s location? </a:t>
            </a:r>
            <a:r>
              <a:rPr lang="en-US" b="0" i="0" dirty="0" err="1">
                <a:solidFill>
                  <a:srgbClr val="292929"/>
                </a:solidFill>
                <a:effectLst/>
                <a:latin typeface="+mj-lt"/>
                <a:ea typeface="Lato" panose="020F0502020204030203" pitchFamily="34" charset="0"/>
                <a:cs typeface="Lato" panose="020F0502020204030203" pitchFamily="34" charset="0"/>
              </a:rPr>
              <a:t>etc</a:t>
            </a:r>
            <a:endParaRPr lang="en-US" b="0" i="0" dirty="0">
              <a:solidFill>
                <a:srgbClr val="292929"/>
              </a:solidFill>
              <a:effectLst/>
              <a:latin typeface="+mj-lt"/>
              <a:ea typeface="Lato" panose="020F0502020204030203" pitchFamily="34" charset="0"/>
              <a:cs typeface="Lato" panose="020F0502020204030203" pitchFamily="34" charset="0"/>
            </a:endParaRPr>
          </a:p>
          <a:p>
            <a:pPr marL="158750" indent="0" algn="l">
              <a:buFont typeface="Arial" panose="020B0604020202020204" pitchFamily="34" charset="0"/>
              <a:buNone/>
            </a:pPr>
            <a:endParaRPr lang="en-US" b="0" i="0" dirty="0">
              <a:solidFill>
                <a:srgbClr val="292929"/>
              </a:solidFill>
              <a:effectLst/>
              <a:latin typeface="+mj-lt"/>
              <a:ea typeface="Lato" panose="020F0502020204030203" pitchFamily="34" charset="0"/>
              <a:cs typeface="Lato" panose="020F050202020403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b="0" i="0" dirty="0">
                <a:solidFill>
                  <a:srgbClr val="292929"/>
                </a:solidFill>
                <a:effectLst/>
                <a:latin typeface="+mj-lt"/>
                <a:ea typeface="Lato" panose="020F0502020204030203" pitchFamily="34" charset="0"/>
                <a:cs typeface="Lato" panose="020F0502020204030203" pitchFamily="34" charset="0"/>
              </a:rPr>
              <a:t>Looking at the </a:t>
            </a:r>
            <a:r>
              <a:rPr lang="en-US" b="1" i="0" dirty="0">
                <a:solidFill>
                  <a:srgbClr val="292929"/>
                </a:solidFill>
                <a:effectLst/>
                <a:latin typeface="+mj-lt"/>
                <a:ea typeface="Lato" panose="020F0502020204030203" pitchFamily="34" charset="0"/>
                <a:cs typeface="Lato" panose="020F0502020204030203" pitchFamily="34" charset="0"/>
              </a:rPr>
              <a:t>intersection of NLP with ML</a:t>
            </a:r>
            <a:r>
              <a:rPr lang="en-US" b="0" i="0" dirty="0">
                <a:solidFill>
                  <a:srgbClr val="292929"/>
                </a:solidFill>
                <a:effectLst/>
                <a:latin typeface="+mj-lt"/>
                <a:ea typeface="Lato" panose="020F0502020204030203" pitchFamily="34" charset="0"/>
                <a:cs typeface="Lato" panose="020F0502020204030203" pitchFamily="34" charset="0"/>
              </a:rPr>
              <a:t>, one example is </a:t>
            </a:r>
            <a:r>
              <a:rPr lang="en-US" b="1" i="0" dirty="0">
                <a:solidFill>
                  <a:srgbClr val="292929"/>
                </a:solidFill>
                <a:effectLst/>
                <a:latin typeface="+mj-lt"/>
                <a:ea typeface="Lato" panose="020F0502020204030203" pitchFamily="34" charset="0"/>
                <a:cs typeface="Lato" panose="020F0502020204030203" pitchFamily="34" charset="0"/>
              </a:rPr>
              <a:t>topic modeling</a:t>
            </a:r>
            <a:r>
              <a:rPr lang="en-US" b="0" i="0" dirty="0">
                <a:solidFill>
                  <a:srgbClr val="292929"/>
                </a:solidFill>
                <a:effectLst/>
                <a:latin typeface="+mj-lt"/>
                <a:ea typeface="Lato" panose="020F0502020204030203" pitchFamily="34" charset="0"/>
                <a:cs typeface="Lato" panose="020F0502020204030203" pitchFamily="34" charset="0"/>
              </a:rPr>
              <a:t>, it’s a clustering method for text data; it can be described </a:t>
            </a:r>
            <a:r>
              <a:rPr lang="en-US" sz="1100" dirty="0">
                <a:solidFill>
                  <a:srgbClr val="111111"/>
                </a:solidFill>
                <a:highlight>
                  <a:srgbClr val="FFFFFF"/>
                </a:highlight>
                <a:latin typeface="+mj-lt"/>
                <a:ea typeface="Lato" panose="020F0502020204030203" pitchFamily="34" charset="0"/>
                <a:cs typeface="Lato" panose="020F0502020204030203" pitchFamily="34" charset="0"/>
                <a:sym typeface="Lato"/>
              </a:rPr>
              <a:t>as a method for finding a group of words (</a:t>
            </a:r>
            <a:r>
              <a:rPr lang="en-US" sz="1100" dirty="0" err="1">
                <a:solidFill>
                  <a:srgbClr val="111111"/>
                </a:solidFill>
                <a:highlight>
                  <a:srgbClr val="FFFFFF"/>
                </a:highlight>
                <a:latin typeface="+mj-lt"/>
                <a:ea typeface="Lato" panose="020F0502020204030203" pitchFamily="34" charset="0"/>
                <a:cs typeface="Lato" panose="020F0502020204030203" pitchFamily="34" charset="0"/>
                <a:sym typeface="Lato"/>
              </a:rPr>
              <a:t>i.e</a:t>
            </a:r>
            <a:r>
              <a:rPr lang="en-US" sz="1100" dirty="0">
                <a:solidFill>
                  <a:srgbClr val="111111"/>
                </a:solidFill>
                <a:highlight>
                  <a:srgbClr val="FFFFFF"/>
                </a:highlight>
                <a:latin typeface="+mj-lt"/>
                <a:ea typeface="Lato" panose="020F0502020204030203" pitchFamily="34" charset="0"/>
                <a:cs typeface="Lato" panose="020F0502020204030203" pitchFamily="34" charset="0"/>
                <a:sym typeface="Lato"/>
              </a:rPr>
              <a:t> topic) from a collection of documents that best represents the information in the collection. It can also be thought of as a form of text mining – a way to obtain recurring patterns of words in textual material.</a:t>
            </a:r>
          </a:p>
          <a:p>
            <a:pPr marL="158750" indent="0" algn="l">
              <a:buFont typeface="Arial" panose="020B0604020202020204" pitchFamily="34" charset="0"/>
              <a:buNone/>
            </a:pPr>
            <a:endParaRPr lang="en-US" b="0" i="0" dirty="0">
              <a:solidFill>
                <a:srgbClr val="292929"/>
              </a:solidFill>
              <a:effectLst/>
              <a:latin typeface="+mj-lt"/>
              <a:ea typeface="Lato" panose="020F0502020204030203" pitchFamily="34" charset="0"/>
              <a:cs typeface="Lato" panose="020F0502020204030203" pitchFamily="34" charset="0"/>
            </a:endParaRPr>
          </a:p>
          <a:p>
            <a:pPr marL="133350" marR="0" lvl="0" indent="0" algn="l" defTabSz="914400" rtl="0" eaLnBrk="1" fontAlgn="auto" latinLnBrk="0" hangingPunct="1">
              <a:lnSpc>
                <a:spcPct val="110000"/>
              </a:lnSpc>
              <a:spcBef>
                <a:spcPts val="1000"/>
              </a:spcBef>
              <a:spcAft>
                <a:spcPts val="0"/>
              </a:spcAft>
              <a:buClr>
                <a:srgbClr val="2B3E51"/>
              </a:buClr>
              <a:buSzPts val="1500"/>
              <a:buFont typeface="Arial"/>
              <a:buNone/>
              <a:tabLst/>
              <a:defRPr/>
            </a:pPr>
            <a:r>
              <a:rPr lang="en-US" sz="1100" b="0" i="0" u="none" strike="noStrike" cap="none" dirty="0">
                <a:solidFill>
                  <a:srgbClr val="000000"/>
                </a:solidFill>
                <a:effectLst/>
                <a:latin typeface="+mj-lt"/>
                <a:ea typeface="Arial"/>
                <a:cs typeface="Arial"/>
                <a:sym typeface="Arial"/>
              </a:rPr>
              <a:t>NLP has a strong linguistics component that requires an understanding of how we use language. The art of understanding language involves understanding humor, sarcasm, subconscious bias in text, etc. And that is the part of </a:t>
            </a:r>
            <a:r>
              <a:rPr lang="en-US" sz="1100" b="1" i="0" u="none" strike="noStrike" cap="none" dirty="0">
                <a:solidFill>
                  <a:srgbClr val="000000"/>
                </a:solidFill>
                <a:effectLst/>
                <a:latin typeface="+mj-lt"/>
                <a:ea typeface="Arial"/>
                <a:cs typeface="Arial"/>
                <a:sym typeface="Arial"/>
              </a:rPr>
              <a:t>NLP that requires the expertise of neural network </a:t>
            </a:r>
            <a:r>
              <a:rPr lang="en-US" sz="1100" b="0" i="0" u="none" strike="noStrike" cap="none" dirty="0">
                <a:solidFill>
                  <a:srgbClr val="000000"/>
                </a:solidFill>
                <a:effectLst/>
                <a:latin typeface="+mj-lt"/>
                <a:ea typeface="Arial"/>
                <a:cs typeface="Arial"/>
                <a:sym typeface="Arial"/>
              </a:rPr>
              <a:t>to work on this area, one example of the same is </a:t>
            </a:r>
            <a:r>
              <a:rPr lang="en-US" sz="1100" b="1" i="0" u="none" strike="noStrike" cap="none" dirty="0">
                <a:solidFill>
                  <a:srgbClr val="000000"/>
                </a:solidFill>
                <a:effectLst/>
                <a:latin typeface="+mj-lt"/>
                <a:ea typeface="Arial"/>
                <a:cs typeface="Arial"/>
                <a:sym typeface="Arial"/>
              </a:rPr>
              <a:t>sentiment analysis</a:t>
            </a:r>
            <a:r>
              <a:rPr lang="en-US" sz="1100" b="0" i="0" u="none" strike="noStrike" cap="none" dirty="0">
                <a:solidFill>
                  <a:srgbClr val="000000"/>
                </a:solidFill>
                <a:effectLst/>
                <a:latin typeface="+mj-lt"/>
                <a:ea typeface="Arial"/>
                <a:cs typeface="Arial"/>
                <a:sym typeface="Arial"/>
              </a:rPr>
              <a:t>.</a:t>
            </a:r>
          </a:p>
          <a:p>
            <a:pPr marL="158750" indent="0" algn="l">
              <a:buFont typeface="Arial" panose="020B0604020202020204" pitchFamily="34" charset="0"/>
              <a:buNone/>
            </a:pPr>
            <a:r>
              <a:rPr lang="en-US" b="0" i="0" dirty="0">
                <a:solidFill>
                  <a:srgbClr val="2B3E51"/>
                </a:solidFill>
                <a:effectLst/>
                <a:latin typeface="+mj-lt"/>
                <a:ea typeface="Lato" panose="020F0502020204030203" pitchFamily="34" charset="0"/>
                <a:cs typeface="Lato" panose="020F0502020204030203" pitchFamily="34" charset="0"/>
              </a:rPr>
              <a:t>Sentiment analysis allows businesses to identify customer sentiment towards products, brands or services. </a:t>
            </a:r>
            <a:r>
              <a:rPr lang="en-US" b="0" i="0" u="none" strike="noStrike" dirty="0">
                <a:solidFill>
                  <a:srgbClr val="2B3E51"/>
                </a:solidFill>
                <a:effectLst/>
                <a:latin typeface="+mj-lt"/>
                <a:ea typeface="Lato" panose="020F0502020204030203" pitchFamily="34" charset="0"/>
                <a:cs typeface="Lato" panose="020F0502020204030203" pitchFamily="34" charset="0"/>
              </a:rPr>
              <a:t>Understanding people’s emotions is essential for businesses since customers are able to express their thoughts and feelings more openly than ever before. Thus</a:t>
            </a:r>
            <a:r>
              <a:rPr lang="en-US" sz="1100" b="0" i="0" u="none" strike="noStrike" cap="none" dirty="0">
                <a:solidFill>
                  <a:srgbClr val="000000"/>
                </a:solidFill>
                <a:effectLst/>
                <a:latin typeface="+mj-lt"/>
                <a:ea typeface="Lato" panose="020F0502020204030203" pitchFamily="34" charset="0"/>
                <a:cs typeface="Arial"/>
                <a:sym typeface="Arial"/>
              </a:rPr>
              <a:t>, </a:t>
            </a:r>
            <a:r>
              <a:rPr lang="en-US" sz="1100" b="0" i="0" u="none" strike="noStrike" cap="none" dirty="0">
                <a:solidFill>
                  <a:srgbClr val="000000"/>
                </a:solidFill>
                <a:effectLst/>
                <a:latin typeface="+mj-lt"/>
                <a:ea typeface="Lato" panose="020F0502020204030203" pitchFamily="34" charset="0"/>
                <a:cs typeface="Arial"/>
                <a:sym typeface="Arial"/>
                <a:hlinkClick r:id="rId5">
                  <a:extLst>
                    <a:ext uri="{A12FA001-AC4F-418D-AE19-62706E023703}">
                      <ahyp:hlinkClr xmlns:ahyp="http://schemas.microsoft.com/office/drawing/2018/hyperlinkcolor" val="tx"/>
                    </a:ext>
                  </a:extLst>
                </a:hlinkClick>
              </a:rPr>
              <a:t>By automatically analyzing customer feedback</a:t>
            </a:r>
            <a:r>
              <a:rPr lang="en-US" sz="1100" b="0" i="0" u="none" strike="noStrike" cap="none" dirty="0">
                <a:solidFill>
                  <a:srgbClr val="000000"/>
                </a:solidFill>
                <a:effectLst/>
                <a:latin typeface="+mj-lt"/>
                <a:ea typeface="Lato" panose="020F0502020204030203" pitchFamily="34" charset="0"/>
                <a:cs typeface="Arial"/>
                <a:sym typeface="Arial"/>
              </a:rPr>
              <a:t>, from </a:t>
            </a:r>
            <a:r>
              <a:rPr lang="en-US" b="0" i="0" u="none" strike="noStrike" dirty="0">
                <a:solidFill>
                  <a:srgbClr val="2B3E51"/>
                </a:solidFill>
                <a:effectLst/>
                <a:latin typeface="+mj-lt"/>
                <a:ea typeface="Lato" panose="020F0502020204030203" pitchFamily="34" charset="0"/>
                <a:cs typeface="Lato" panose="020F0502020204030203" pitchFamily="34" charset="0"/>
              </a:rPr>
              <a:t>survey responses to social media conversations, brands can understand customer preferences and tailor products and services to meet their needs.</a:t>
            </a:r>
          </a:p>
          <a:p>
            <a:pPr marL="158750" indent="0">
              <a:buNone/>
            </a:pPr>
            <a:endParaRPr lang="en-US" b="0" i="0" dirty="0">
              <a:solidFill>
                <a:srgbClr val="292929"/>
              </a:solidFill>
              <a:effectLst/>
              <a:latin typeface="+mj-lt"/>
              <a:ea typeface="Lato" panose="020F0502020204030203" pitchFamily="34" charset="0"/>
              <a:cs typeface="Lato" panose="020F0502020204030203" pitchFamily="34" charset="0"/>
            </a:endParaRPr>
          </a:p>
          <a:p>
            <a:pPr marL="158750" indent="0">
              <a:buNone/>
            </a:pPr>
            <a:r>
              <a:rPr lang="en-US" b="0" i="0" dirty="0">
                <a:solidFill>
                  <a:srgbClr val="292929"/>
                </a:solidFill>
                <a:effectLst/>
                <a:latin typeface="+mj-lt"/>
                <a:ea typeface="Lato" panose="020F0502020204030203" pitchFamily="34" charset="0"/>
                <a:cs typeface="Lato" panose="020F0502020204030203" pitchFamily="34" charset="0"/>
              </a:rPr>
              <a:t>This was a sneak-peak on natural language processing and as text data or natural language data is in abundance in a big company, it is up to us how we can leverage this to develop actionable strategies and make informed decisions.  </a:t>
            </a:r>
            <a:endParaRPr lang="en-US" dirty="0">
              <a:latin typeface="+mj-lt"/>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720359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t>The type of machine learning method to be chosen is driven by the problem in hand. One needs to adopt an ML mindset which includes identifying a use-case first, understand the problem behind it and the data available for the same and then choose the right machine learning method to solve it. </a:t>
            </a:r>
          </a:p>
          <a:p>
            <a:pPr marL="0" lvl="0" indent="0" algn="l" rtl="0">
              <a:spcBef>
                <a:spcPts val="0"/>
              </a:spcBef>
              <a:spcAft>
                <a:spcPts val="0"/>
              </a:spcAft>
              <a:buNone/>
            </a:pPr>
            <a:r>
              <a:rPr lang="en-US" sz="1100" dirty="0"/>
              <a:t>Complex problems require complex methods and depending on the use-case, combination of methods may apply. </a:t>
            </a:r>
            <a:endParaRPr sz="1100" dirty="0"/>
          </a:p>
        </p:txBody>
      </p:sp>
      <p:sp>
        <p:nvSpPr>
          <p:cNvPr id="336" name="Google Shape;3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7f330e5b41_2_61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the ML 102 presentation concludes</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effectLst/>
                <a:latin typeface="Segoe UI" panose="020B0502040204020203" pitchFamily="34" charset="0"/>
              </a:rPr>
              <a:t>In the upcoming sessions you will get a more comprehensive idea on ML problem-framing from the Google Developers guide. </a:t>
            </a:r>
          </a:p>
          <a:p>
            <a:pPr marL="0" lvl="0" indent="0" algn="l" rtl="0">
              <a:spcBef>
                <a:spcPts val="0"/>
              </a:spcBef>
              <a:spcAft>
                <a:spcPts val="0"/>
              </a:spcAft>
              <a:buNone/>
            </a:pPr>
            <a:r>
              <a:rPr lang="en-US" b="0" i="0" dirty="0">
                <a:effectLst/>
                <a:latin typeface="Segoe UI" panose="020B0502040204020203" pitchFamily="34" charset="0"/>
              </a:rPr>
              <a:t>Later, topics on Python installation and hands-on will be covered. </a:t>
            </a:r>
          </a:p>
          <a:p>
            <a:pPr marL="0" lvl="0" indent="0" algn="l" rtl="0">
              <a:spcBef>
                <a:spcPts val="0"/>
              </a:spcBef>
              <a:spcAft>
                <a:spcPts val="0"/>
              </a:spcAft>
              <a:buNone/>
            </a:pPr>
            <a:r>
              <a:rPr lang="en-US" b="0" i="0" dirty="0">
                <a:effectLst/>
                <a:latin typeface="Segoe UI" panose="020B0502040204020203" pitchFamily="34" charset="0"/>
              </a:rPr>
              <a:t>Also, we have included interactive python cookbook from </a:t>
            </a:r>
            <a:r>
              <a:rPr lang="en-US" b="0" i="0" dirty="0" err="1">
                <a:effectLst/>
                <a:latin typeface="Segoe UI" panose="020B0502040204020203" pitchFamily="34" charset="0"/>
              </a:rPr>
              <a:t>Oreilly</a:t>
            </a:r>
            <a:r>
              <a:rPr lang="en-US" b="0" i="0" dirty="0">
                <a:effectLst/>
                <a:latin typeface="Segoe UI" panose="020B0502040204020203" pitchFamily="34" charset="0"/>
              </a:rPr>
              <a:t> that supports an inbuilt Python environment for hands-on basic python commands, so if you don’t want to spend time on python installation, you can practice the basics of python from there. </a:t>
            </a:r>
          </a:p>
          <a:p>
            <a:pPr marL="0" lvl="0" indent="0" algn="l" rtl="0">
              <a:spcBef>
                <a:spcPts val="0"/>
              </a:spcBef>
              <a:spcAft>
                <a:spcPts val="0"/>
              </a:spcAft>
              <a:buNone/>
            </a:pPr>
            <a:endParaRPr lang="en-US" b="0" i="0" dirty="0">
              <a:effectLst/>
              <a:latin typeface="Segoe UI" panose="020B0502040204020203" pitchFamily="34" charset="0"/>
            </a:endParaRPr>
          </a:p>
        </p:txBody>
      </p:sp>
      <p:sp>
        <p:nvSpPr>
          <p:cNvPr id="1076" name="Google Shape;1076;g7f330e5b41_2_6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7f330e5b41_2_47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Calibri"/>
                <a:ea typeface="Calibri"/>
                <a:cs typeface="Calibri"/>
                <a:sym typeface="Calibri"/>
              </a:rPr>
              <a:t>Machine learning is the science of getting computers learn from observations and real-world interactions and making predictions based on that learning. And to classify it from Artificial Intelligence, it is a subset of the broader class of AI where AI is the concept of performing tasks by machine that require human intelligence. Thus ML can be said as a step to reach AI. </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Machine learning includes deep learning – a special ML technology based on artificial neural networks, it’s an advanced step to reach further closer to the level of absolute AI. </a:t>
            </a:r>
          </a:p>
        </p:txBody>
      </p:sp>
      <p:sp>
        <p:nvSpPr>
          <p:cNvPr id="791" name="Google Shape;791;g7f330e5b41_2_4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f330e5b41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categorize machine learning problems. To define what machine learning model is to be implemented, massively depends on what kind of problem we have in hand. </a:t>
            </a:r>
            <a:endParaRPr dirty="0"/>
          </a:p>
        </p:txBody>
      </p:sp>
      <p:sp>
        <p:nvSpPr>
          <p:cNvPr id="742" name="Google Shape;742;g7f330e5b41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7f31419065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solidFill>
                  <a:srgbClr val="202124"/>
                </a:solidFill>
                <a:highlight>
                  <a:srgbClr val="FFFFFF"/>
                </a:highlight>
                <a:latin typeface="Roboto"/>
                <a:ea typeface="Roboto"/>
                <a:cs typeface="Roboto"/>
                <a:sym typeface="Roboto"/>
              </a:rPr>
              <a:t>What kind of problem we have in hand, means how does this problem determine the “learning” of the machine, or how the machine is getting trained. Training of an ML system means how it is learning from the observations provided to it. </a:t>
            </a:r>
          </a:p>
          <a:p>
            <a:pPr marL="0" lvl="0" indent="0" algn="l" rtl="0">
              <a:lnSpc>
                <a:spcPct val="100000"/>
              </a:lnSpc>
              <a:spcBef>
                <a:spcPts val="0"/>
              </a:spcBef>
              <a:spcAft>
                <a:spcPts val="0"/>
              </a:spcAft>
              <a:buNone/>
            </a:pPr>
            <a:endParaRPr lang="en-US" dirty="0">
              <a:solidFill>
                <a:srgbClr val="20212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r>
              <a:rPr lang="en-US" b="1" dirty="0">
                <a:solidFill>
                  <a:srgbClr val="202124"/>
                </a:solidFill>
                <a:highlight>
                  <a:srgbClr val="FFFFFF"/>
                </a:highlight>
                <a:latin typeface="Roboto"/>
                <a:ea typeface="Roboto"/>
                <a:cs typeface="Roboto"/>
                <a:sym typeface="Roboto"/>
              </a:rPr>
              <a:t>Supervised</a:t>
            </a:r>
            <a:r>
              <a:rPr lang="en-US" dirty="0">
                <a:solidFill>
                  <a:srgbClr val="202124"/>
                </a:solidFill>
                <a:highlight>
                  <a:srgbClr val="FFFFFF"/>
                </a:highlight>
                <a:latin typeface="Roboto"/>
                <a:ea typeface="Roboto"/>
                <a:cs typeface="Roboto"/>
                <a:sym typeface="Roboto"/>
              </a:rPr>
              <a:t> (or learning under supervision): </a:t>
            </a:r>
            <a:endParaRPr dirty="0">
              <a:solidFill>
                <a:srgbClr val="20212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r>
              <a:rPr lang="en-US" dirty="0">
                <a:solidFill>
                  <a:srgbClr val="202124"/>
                </a:solidFill>
                <a:highlight>
                  <a:srgbClr val="FFFFFF"/>
                </a:highlight>
                <a:latin typeface="Roboto"/>
                <a:ea typeface="Roboto"/>
                <a:cs typeface="Roboto"/>
                <a:sym typeface="Roboto"/>
              </a:rPr>
              <a:t>Given an input feature, you are telling the system what the expected output label is, thus you are supervising the training. The ML system will learn patterns on this labeled data. In the future, the ML system will use these patterns to make predictions on data that it did not see during training.</a:t>
            </a:r>
          </a:p>
          <a:p>
            <a:pPr marL="0" lvl="0" indent="0" algn="l" rtl="0">
              <a:lnSpc>
                <a:spcPct val="100000"/>
              </a:lnSpc>
              <a:spcBef>
                <a:spcPts val="0"/>
              </a:spcBef>
              <a:spcAft>
                <a:spcPts val="0"/>
              </a:spcAft>
              <a:buNone/>
            </a:pPr>
            <a:r>
              <a:rPr lang="en-US" dirty="0">
                <a:solidFill>
                  <a:srgbClr val="202124"/>
                </a:solidFill>
                <a:highlight>
                  <a:srgbClr val="FFFFFF"/>
                </a:highlight>
                <a:latin typeface="Roboto"/>
                <a:ea typeface="Roboto"/>
                <a:cs typeface="Roboto"/>
                <a:sym typeface="Roboto"/>
              </a:rPr>
              <a:t>Thus, the machine learns from known or training data to predict the unknown or test data in supervised learning. </a:t>
            </a:r>
          </a:p>
          <a:p>
            <a:pPr marL="0" lvl="0" indent="0" algn="l" rtl="0">
              <a:lnSpc>
                <a:spcPct val="100000"/>
              </a:lnSpc>
              <a:spcBef>
                <a:spcPts val="0"/>
              </a:spcBef>
              <a:spcAft>
                <a:spcPts val="0"/>
              </a:spcAft>
              <a:buNone/>
            </a:pPr>
            <a:r>
              <a:rPr lang="en-US" dirty="0">
                <a:solidFill>
                  <a:srgbClr val="202124"/>
                </a:solidFill>
                <a:highlight>
                  <a:srgbClr val="FFFFFF"/>
                </a:highlight>
                <a:latin typeface="Roboto"/>
                <a:ea typeface="Roboto"/>
                <a:cs typeface="Roboto"/>
                <a:sym typeface="Roboto"/>
              </a:rPr>
              <a:t>Just like a teacher or a mentor guides you through a particular topic in a way, where you are told what is the outcome of the learning and then you learn from it and try to do your best to match the outcome showed by your teacher during your exam. </a:t>
            </a:r>
          </a:p>
          <a:p>
            <a:pPr marL="0" lvl="0" indent="0" algn="l" rtl="0">
              <a:lnSpc>
                <a:spcPct val="100000"/>
              </a:lnSpc>
              <a:spcBef>
                <a:spcPts val="0"/>
              </a:spcBef>
              <a:spcAft>
                <a:spcPts val="0"/>
              </a:spcAft>
              <a:buNone/>
            </a:pPr>
            <a:r>
              <a:rPr lang="en-US" dirty="0">
                <a:solidFill>
                  <a:srgbClr val="202124"/>
                </a:solidFill>
                <a:highlight>
                  <a:srgbClr val="FFFFFF"/>
                </a:highlight>
                <a:latin typeface="Roboto"/>
                <a:ea typeface="Roboto"/>
                <a:cs typeface="Roboto"/>
                <a:sym typeface="Roboto"/>
              </a:rPr>
              <a:t>Training data, it is the data provided by your teacher and test data is the data you get during your exam. </a:t>
            </a:r>
            <a:endParaRPr dirty="0">
              <a:solidFill>
                <a:srgbClr val="20212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endParaRPr lang="en-US" dirty="0">
              <a:solidFill>
                <a:srgbClr val="20212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r>
              <a:rPr lang="en-US" b="1" dirty="0">
                <a:solidFill>
                  <a:srgbClr val="202124"/>
                </a:solidFill>
                <a:highlight>
                  <a:srgbClr val="FFFFFF"/>
                </a:highlight>
                <a:latin typeface="Roboto"/>
                <a:ea typeface="Roboto"/>
                <a:cs typeface="Roboto"/>
                <a:sym typeface="Roboto"/>
              </a:rPr>
              <a:t>Unsupervised:</a:t>
            </a:r>
            <a:endParaRPr b="1" dirty="0">
              <a:solidFill>
                <a:srgbClr val="20212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None/>
            </a:pPr>
            <a:r>
              <a:rPr lang="en-US" dirty="0">
                <a:solidFill>
                  <a:srgbClr val="202124"/>
                </a:solidFill>
                <a:highlight>
                  <a:srgbClr val="FFFFFF"/>
                </a:highlight>
                <a:latin typeface="Roboto"/>
                <a:ea typeface="Roboto"/>
                <a:cs typeface="Roboto"/>
                <a:sym typeface="Roboto"/>
              </a:rPr>
              <a:t>Where the machine or the learning algorithm learns on its own to discover information from the provided data, a data where the Machine is not told in prior what the expected output label is. It’s like self studying without any supervision from a teacher. You brainstorm the topics to understand it on your own.</a:t>
            </a:r>
          </a:p>
          <a:p>
            <a:pPr marL="0" lvl="0" indent="0" algn="l" rtl="0">
              <a:lnSpc>
                <a:spcPct val="100000"/>
              </a:lnSpc>
              <a:spcBef>
                <a:spcPts val="0"/>
              </a:spcBef>
              <a:spcAft>
                <a:spcPts val="0"/>
              </a:spcAft>
              <a:buNone/>
            </a:pPr>
            <a:r>
              <a:rPr lang="en-US" dirty="0">
                <a:solidFill>
                  <a:srgbClr val="202124"/>
                </a:solidFill>
                <a:highlight>
                  <a:srgbClr val="FFFFFF"/>
                </a:highlight>
                <a:latin typeface="Roboto"/>
                <a:ea typeface="Roboto"/>
                <a:cs typeface="Roboto"/>
                <a:sym typeface="Roboto"/>
              </a:rPr>
              <a:t>Thus in unsupervised training, the model has no hints how to categorize each piece of data and must infer its own rules for doing so.</a:t>
            </a:r>
            <a:endParaRPr sz="1100" dirty="0"/>
          </a:p>
        </p:txBody>
      </p:sp>
      <p:sp>
        <p:nvSpPr>
          <p:cNvPr id="750" name="Google Shape;750;g7f31419065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f31419065_1_29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7f31419065_1_29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It can be a combination of both types as well, where we have some labeled data (which is supervised) and unlabeled data (unsupervised) to solve a particular problem. In that case, it is called a </a:t>
            </a:r>
            <a:r>
              <a:rPr lang="en-US" b="1" dirty="0"/>
              <a:t>semi-supervised learning </a:t>
            </a:r>
            <a:r>
              <a:rPr lang="en-US" dirty="0"/>
              <a:t>or approach. </a:t>
            </a:r>
            <a:endParaRPr dirty="0"/>
          </a:p>
        </p:txBody>
      </p:sp>
      <p:sp>
        <p:nvSpPr>
          <p:cNvPr id="758" name="Google Shape;758;g7f31419065_1_29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There is another type of ML problem called reinforcement/reinforced learning. This concept is newer compared to the previous types. </a:t>
            </a:r>
          </a:p>
          <a:p>
            <a:pPr marL="158750" indent="0">
              <a:buNone/>
            </a:pPr>
            <a:r>
              <a:rPr lang="en-US" sz="1100" b="0" i="0" u="none" strike="noStrike" cap="none" dirty="0">
                <a:solidFill>
                  <a:srgbClr val="000000"/>
                </a:solidFill>
                <a:effectLst/>
                <a:latin typeface="Arial"/>
                <a:ea typeface="Arial"/>
                <a:cs typeface="Arial"/>
                <a:sym typeface="Arial"/>
              </a:rPr>
              <a:t>Here the algorithms learn to react to an environment on their own. </a:t>
            </a:r>
          </a:p>
          <a:p>
            <a:pPr marL="158750" indent="0">
              <a:buNone/>
            </a:pPr>
            <a:r>
              <a:rPr lang="en-US" sz="1100" b="0" i="0" u="none" strike="noStrike" cap="none" dirty="0">
                <a:solidFill>
                  <a:srgbClr val="000000"/>
                </a:solidFill>
                <a:effectLst/>
                <a:latin typeface="Arial"/>
                <a:ea typeface="Arial"/>
                <a:cs typeface="Arial"/>
                <a:sym typeface="Arial"/>
              </a:rPr>
              <a:t>There are concepts like learning agent, start state, end state and environment.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So, for a learning agent, there is always a start state and an end state. However, to reach the end state, there might be a different paths that are taken by that agent. In Reinforcement</a:t>
            </a:r>
            <a:r>
              <a:rPr lang="en-US" sz="1100" b="1" i="0" u="none" strike="noStrike" cap="none" dirty="0">
                <a:solidFill>
                  <a:srgbClr val="000000"/>
                </a:solidFill>
                <a:effectLst/>
                <a:latin typeface="Arial"/>
                <a:ea typeface="Arial"/>
                <a:cs typeface="Arial"/>
                <a:sym typeface="Arial"/>
              </a:rPr>
              <a:t> Learning Problem</a:t>
            </a:r>
            <a:r>
              <a:rPr lang="en-US" sz="1100" b="0" i="0" u="none" strike="noStrike" cap="none" dirty="0">
                <a:solidFill>
                  <a:srgbClr val="000000"/>
                </a:solidFill>
                <a:effectLst/>
                <a:latin typeface="Arial"/>
                <a:ea typeface="Arial"/>
                <a:cs typeface="Arial"/>
                <a:sym typeface="Arial"/>
              </a:rPr>
              <a:t> an </a:t>
            </a:r>
            <a:r>
              <a:rPr lang="en-US" sz="1100" b="1" i="0" u="none" strike="noStrike" cap="none" dirty="0">
                <a:solidFill>
                  <a:srgbClr val="000000"/>
                </a:solidFill>
                <a:effectLst/>
                <a:latin typeface="Arial"/>
                <a:ea typeface="Arial"/>
                <a:cs typeface="Arial"/>
                <a:sym typeface="Arial"/>
              </a:rPr>
              <a:t>agent</a:t>
            </a:r>
            <a:r>
              <a:rPr lang="en-US" sz="1100" b="0" i="0" u="none" strike="noStrike" cap="none" dirty="0">
                <a:solidFill>
                  <a:srgbClr val="000000"/>
                </a:solidFill>
                <a:effectLst/>
                <a:latin typeface="Arial"/>
                <a:ea typeface="Arial"/>
                <a:cs typeface="Arial"/>
                <a:sym typeface="Arial"/>
              </a:rPr>
              <a:t> tries to take action in the </a:t>
            </a:r>
            <a:r>
              <a:rPr lang="en-US" sz="1100" b="1" i="0" u="none" strike="noStrike" cap="none" dirty="0">
                <a:solidFill>
                  <a:srgbClr val="000000"/>
                </a:solidFill>
                <a:effectLst/>
                <a:latin typeface="Arial"/>
                <a:ea typeface="Arial"/>
                <a:cs typeface="Arial"/>
                <a:sym typeface="Arial"/>
              </a:rPr>
              <a:t>environment</a:t>
            </a:r>
            <a:r>
              <a:rPr lang="en-US" sz="1100" b="0" i="0" u="none" strike="noStrike" cap="none" dirty="0">
                <a:solidFill>
                  <a:srgbClr val="000000"/>
                </a:solidFill>
                <a:effectLst/>
                <a:latin typeface="Arial"/>
                <a:ea typeface="Arial"/>
                <a:cs typeface="Arial"/>
                <a:sym typeface="Arial"/>
              </a:rPr>
              <a:t> by traveling from one </a:t>
            </a:r>
            <a:r>
              <a:rPr lang="en-US" sz="1100" b="1" i="0" u="none" strike="noStrike" cap="none" dirty="0">
                <a:solidFill>
                  <a:srgbClr val="000000"/>
                </a:solidFill>
                <a:effectLst/>
                <a:latin typeface="Arial"/>
                <a:ea typeface="Arial"/>
                <a:cs typeface="Arial"/>
                <a:sym typeface="Arial"/>
              </a:rPr>
              <a:t>state </a:t>
            </a:r>
            <a:r>
              <a:rPr lang="en-US" sz="1100" b="0" i="0" u="none" strike="noStrike" cap="none" dirty="0">
                <a:solidFill>
                  <a:srgbClr val="000000"/>
                </a:solidFill>
                <a:effectLst/>
                <a:latin typeface="Arial"/>
                <a:ea typeface="Arial"/>
                <a:cs typeface="Arial"/>
                <a:sym typeface="Arial"/>
              </a:rPr>
              <a:t>to another. The agent gets the </a:t>
            </a:r>
            <a:r>
              <a:rPr lang="en-US" sz="1100" b="1" i="0" u="none" strike="noStrike" cap="none" dirty="0">
                <a:solidFill>
                  <a:srgbClr val="000000"/>
                </a:solidFill>
                <a:effectLst/>
                <a:latin typeface="Arial"/>
                <a:ea typeface="Arial"/>
                <a:cs typeface="Arial"/>
                <a:sym typeface="Arial"/>
              </a:rPr>
              <a:t>reward</a:t>
            </a:r>
            <a:r>
              <a:rPr lang="en-US" sz="1100" b="0" i="0" u="none" strike="noStrike" cap="none" dirty="0">
                <a:solidFill>
                  <a:srgbClr val="000000"/>
                </a:solidFill>
                <a:effectLst/>
                <a:latin typeface="Arial"/>
                <a:ea typeface="Arial"/>
                <a:cs typeface="Arial"/>
                <a:sym typeface="Arial"/>
              </a:rPr>
              <a:t>(appreciation) on success but will </a:t>
            </a:r>
            <a:r>
              <a:rPr lang="en-US" sz="1100" b="1" i="0" u="none" strike="noStrike" cap="none" dirty="0">
                <a:solidFill>
                  <a:srgbClr val="000000"/>
                </a:solidFill>
                <a:effectLst/>
                <a:latin typeface="Arial"/>
                <a:ea typeface="Arial"/>
                <a:cs typeface="Arial"/>
                <a:sym typeface="Arial"/>
              </a:rPr>
              <a:t>not receive any reward </a:t>
            </a:r>
            <a:r>
              <a:rPr lang="en-US" sz="1100" b="0" i="0" u="none" strike="noStrike" cap="none" dirty="0">
                <a:solidFill>
                  <a:srgbClr val="000000"/>
                </a:solidFill>
                <a:effectLst/>
                <a:latin typeface="Arial"/>
                <a:ea typeface="Arial"/>
                <a:cs typeface="Arial"/>
                <a:sym typeface="Arial"/>
              </a:rPr>
              <a:t>or appreciation on failure. In this way, the agent learns from the environment.</a:t>
            </a:r>
          </a:p>
          <a:p>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Reinforcement learning </a:t>
            </a:r>
            <a:r>
              <a:rPr lang="en-US" sz="1100" b="0" i="0" u="none" strike="noStrike" cap="none" dirty="0">
                <a:solidFill>
                  <a:srgbClr val="000000"/>
                </a:solidFill>
                <a:effectLst/>
                <a:latin typeface="Arial"/>
                <a:ea typeface="Arial"/>
                <a:cs typeface="Arial"/>
                <a:sym typeface="Arial"/>
              </a:rPr>
              <a:t>is rapidly growing and moreover producing a variety of learning algorithms. These algorithms are useful specially in the field of Robotics, Gaming etc.</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2386185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7f31419065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7f31419065_1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we have some common concepts that are mentioned every now and then while explaining a ML problem.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Features: </a:t>
            </a:r>
            <a:r>
              <a:rPr lang="en-US" dirty="0"/>
              <a:t>if we consider a tabular dataset, the column names will be the features or variables of our data. </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Label</a:t>
            </a:r>
            <a:r>
              <a:rPr lang="en-US" dirty="0"/>
              <a:t>: it is the true outcome that we want our ML model to predict. </a:t>
            </a:r>
          </a:p>
          <a:p>
            <a:pPr marL="0" lvl="0" indent="0" algn="l" rtl="0">
              <a:spcBef>
                <a:spcPts val="0"/>
              </a:spcBef>
              <a:spcAft>
                <a:spcPts val="0"/>
              </a:spcAft>
              <a:buNone/>
            </a:pPr>
            <a:endParaRPr lang="en-US" dirty="0"/>
          </a:p>
          <a:p>
            <a:pPr marL="158750" indent="0" algn="l" rtl="0">
              <a:buNone/>
            </a:pPr>
            <a:r>
              <a:rPr lang="en-US" b="0" i="0" dirty="0">
                <a:solidFill>
                  <a:srgbClr val="282829"/>
                </a:solidFill>
                <a:effectLst/>
                <a:latin typeface="-apple-system"/>
              </a:rPr>
              <a:t>Let’s try to understand this with an example:</a:t>
            </a:r>
          </a:p>
          <a:p>
            <a:pPr marL="158750" indent="0" algn="l" rtl="0">
              <a:buNone/>
            </a:pPr>
            <a:endParaRPr lang="en-US" b="0" i="0" dirty="0">
              <a:solidFill>
                <a:srgbClr val="282829"/>
              </a:solidFill>
              <a:effectLst/>
              <a:latin typeface="-apple-system"/>
            </a:endParaRPr>
          </a:p>
          <a:p>
            <a:pPr marL="457200" indent="-298450" algn="l" rtl="0"/>
            <a:r>
              <a:rPr lang="en-US" b="0" i="0" dirty="0">
                <a:solidFill>
                  <a:srgbClr val="282829"/>
                </a:solidFill>
                <a:effectLst/>
                <a:latin typeface="-apple-system"/>
              </a:rPr>
              <a:t>Imagine how a toddler might learn to recognize things in the world. The parent and the toddler read a picture book, with photos of animals. The parent teaches the toddler but pointing to the pictures and </a:t>
            </a:r>
            <a:r>
              <a:rPr lang="en-US" b="1" i="0" dirty="0">
                <a:solidFill>
                  <a:srgbClr val="282829"/>
                </a:solidFill>
                <a:effectLst/>
                <a:latin typeface="-apple-system"/>
              </a:rPr>
              <a:t>labeling</a:t>
            </a:r>
            <a:r>
              <a:rPr lang="en-US" b="0" i="0" dirty="0">
                <a:solidFill>
                  <a:srgbClr val="282829"/>
                </a:solidFill>
                <a:effectLst/>
                <a:latin typeface="-apple-system"/>
              </a:rPr>
              <a:t> them like: </a:t>
            </a:r>
            <a:r>
              <a:rPr lang="en-US" b="0" i="1" dirty="0">
                <a:solidFill>
                  <a:srgbClr val="282829"/>
                </a:solidFill>
                <a:effectLst/>
                <a:latin typeface="-apple-system"/>
              </a:rPr>
              <a:t>"this is a dog", "this is a cat", "this is a tree", "this is a house"</a:t>
            </a:r>
            <a:r>
              <a:rPr lang="en-US" b="0" i="0" dirty="0">
                <a:solidFill>
                  <a:srgbClr val="282829"/>
                </a:solidFill>
                <a:effectLst/>
                <a:latin typeface="-apple-system"/>
              </a:rPr>
              <a:t>, …</a:t>
            </a:r>
          </a:p>
          <a:p>
            <a:pPr algn="l" rtl="0"/>
            <a:r>
              <a:rPr lang="en-US" b="0" i="0" dirty="0">
                <a:solidFill>
                  <a:srgbClr val="282829"/>
                </a:solidFill>
                <a:effectLst/>
                <a:latin typeface="-apple-system"/>
              </a:rPr>
              <a:t>After the toddler learns enough examples, the toddler gets a grasp on what are the key features of a dog, vs those of a cat or of a house or of a tree. So when the parent points to a thing they have never seen before, and asks the toddler "</a:t>
            </a:r>
            <a:r>
              <a:rPr lang="en-US" b="0" i="1" dirty="0">
                <a:solidFill>
                  <a:srgbClr val="282829"/>
                </a:solidFill>
                <a:effectLst/>
                <a:latin typeface="-apple-system"/>
              </a:rPr>
              <a:t>what's that?</a:t>
            </a:r>
            <a:r>
              <a:rPr lang="en-US" b="0" i="0" dirty="0">
                <a:solidFill>
                  <a:srgbClr val="282829"/>
                </a:solidFill>
                <a:effectLst/>
                <a:latin typeface="-apple-system"/>
              </a:rPr>
              <a:t>", the toddler is capable of generalizing their learning, and correctly answer "</a:t>
            </a:r>
            <a:r>
              <a:rPr lang="en-US" b="0" i="1" dirty="0">
                <a:solidFill>
                  <a:srgbClr val="282829"/>
                </a:solidFill>
                <a:effectLst/>
                <a:latin typeface="-apple-system"/>
              </a:rPr>
              <a:t>it's a dog</a:t>
            </a:r>
            <a:r>
              <a:rPr lang="en-US" b="0" i="0" dirty="0">
                <a:solidFill>
                  <a:srgbClr val="282829"/>
                </a:solidFill>
                <a:effectLst/>
                <a:latin typeface="-apple-system"/>
              </a:rPr>
              <a:t>".</a:t>
            </a:r>
            <a:r>
              <a:rPr lang="en-US" b="0" i="1" dirty="0">
                <a:solidFill>
                  <a:srgbClr val="282829"/>
                </a:solidFill>
                <a:effectLst/>
                <a:latin typeface="-apple-system"/>
              </a:rPr>
              <a:t> </a:t>
            </a:r>
            <a:r>
              <a:rPr lang="en-US" b="0" i="0" dirty="0">
                <a:solidFill>
                  <a:srgbClr val="282829"/>
                </a:solidFill>
                <a:effectLst/>
                <a:latin typeface="-apple-system"/>
              </a:rPr>
              <a:t>What might have happened behind the scenes is that consciously or subconsciously, the toddler extracted and examined the </a:t>
            </a:r>
            <a:r>
              <a:rPr lang="en-US" b="1" i="0" dirty="0">
                <a:solidFill>
                  <a:srgbClr val="282829"/>
                </a:solidFill>
                <a:effectLst/>
                <a:latin typeface="-apple-system"/>
              </a:rPr>
              <a:t>features</a:t>
            </a:r>
            <a:r>
              <a:rPr lang="en-US" b="0" i="0" dirty="0">
                <a:solidFill>
                  <a:srgbClr val="282829"/>
                </a:solidFill>
                <a:effectLst/>
                <a:latin typeface="-apple-system"/>
              </a:rPr>
              <a:t> of the "thing" - four legs, fluffy hair, sticking tongue, </a:t>
            </a:r>
            <a:r>
              <a:rPr lang="en-US" b="0" i="0" dirty="0" err="1">
                <a:solidFill>
                  <a:srgbClr val="282829"/>
                </a:solidFill>
                <a:effectLst/>
                <a:latin typeface="-apple-system"/>
              </a:rPr>
              <a:t>etc</a:t>
            </a:r>
            <a:r>
              <a:rPr lang="en-US" b="0" i="0" dirty="0">
                <a:solidFill>
                  <a:srgbClr val="282829"/>
                </a:solidFill>
                <a:effectLst/>
                <a:latin typeface="-apple-system"/>
              </a:rPr>
              <a:t> - which aligned nicely with their perception of a "dog", and did not match any of the other entity types they know.</a:t>
            </a:r>
          </a:p>
          <a:p>
            <a:pPr algn="l" rtl="0"/>
            <a:r>
              <a:rPr lang="en-US" b="0" i="0" dirty="0">
                <a:solidFill>
                  <a:srgbClr val="282829"/>
                </a:solidFill>
                <a:effectLst/>
                <a:latin typeface="-apple-system"/>
              </a:rPr>
              <a:t>So labels were the ground truth categories provided explicitly by their parent during learning. And features are what they inferred from these implicitly, and then extracted and examined at "run time“.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766" name="Google Shape;766;g7f31419065_1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p:cSld name="2_Title">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blip>
          <a:srcRect/>
          <a:stretch/>
        </p:blipFill>
        <p:spPr>
          <a:xfrm>
            <a:off x="0" y="1732"/>
            <a:ext cx="9147081" cy="5141768"/>
          </a:xfrm>
          <a:prstGeom prst="rect">
            <a:avLst/>
          </a:prstGeom>
          <a:noFill/>
          <a:ln>
            <a:noFill/>
          </a:ln>
        </p:spPr>
      </p:pic>
      <p:pic>
        <p:nvPicPr>
          <p:cNvPr id="81" name="Google Shape;81;p14"/>
          <p:cNvPicPr preferRelativeResize="0"/>
          <p:nvPr/>
        </p:nvPicPr>
        <p:blipFill rotWithShape="1">
          <a:blip r:embed="rId3">
            <a:alphaModFix/>
          </a:blip>
          <a:srcRect/>
          <a:stretch/>
        </p:blipFill>
        <p:spPr>
          <a:xfrm>
            <a:off x="5950131" y="3680021"/>
            <a:ext cx="1502149" cy="211428"/>
          </a:xfrm>
          <a:prstGeom prst="rect">
            <a:avLst/>
          </a:prstGeom>
          <a:noFill/>
          <a:ln>
            <a:noFill/>
          </a:ln>
        </p:spPr>
      </p:pic>
      <p:sp>
        <p:nvSpPr>
          <p:cNvPr id="82" name="Google Shape;82;p14"/>
          <p:cNvSpPr txBox="1">
            <a:spLocks noGrp="1"/>
          </p:cNvSpPr>
          <p:nvPr>
            <p:ph type="body" idx="1"/>
          </p:nvPr>
        </p:nvSpPr>
        <p:spPr>
          <a:xfrm>
            <a:off x="1956433" y="3184829"/>
            <a:ext cx="4869456" cy="175432"/>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lt1"/>
              </a:buClr>
              <a:buSzPts val="1200"/>
              <a:buNone/>
              <a:defRPr sz="1200">
                <a:solidFill>
                  <a:schemeClr val="l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 name="Google Shape;83;p14"/>
          <p:cNvSpPr txBox="1">
            <a:spLocks noGrp="1"/>
          </p:cNvSpPr>
          <p:nvPr>
            <p:ph type="ctrTitle"/>
          </p:nvPr>
        </p:nvSpPr>
        <p:spPr>
          <a:xfrm>
            <a:off x="1956433" y="1605224"/>
            <a:ext cx="4869456" cy="94945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700"/>
              <a:buFont typeface="Lato"/>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4" name="Google Shape;84;p14"/>
          <p:cNvSpPr txBox="1">
            <a:spLocks noGrp="1"/>
          </p:cNvSpPr>
          <p:nvPr>
            <p:ph type="subTitle" idx="2"/>
          </p:nvPr>
        </p:nvSpPr>
        <p:spPr>
          <a:xfrm>
            <a:off x="1956433" y="2794171"/>
            <a:ext cx="4869456" cy="277673"/>
          </a:xfrm>
          <a:prstGeom prst="rect">
            <a:avLst/>
          </a:prstGeom>
          <a:noFill/>
          <a:ln>
            <a:noFill/>
          </a:ln>
        </p:spPr>
        <p:txBody>
          <a:bodyPr spcFirstLastPara="1" wrap="square" lIns="0" tIns="0" rIns="0" bIns="0" anchor="t" anchorCtr="0">
            <a:noAutofit/>
          </a:bodyPr>
          <a:lstStyle>
            <a:lvl1pPr lvl="0" algn="l">
              <a:lnSpc>
                <a:spcPct val="110000"/>
              </a:lnSpc>
              <a:spcBef>
                <a:spcPts val="1200"/>
              </a:spcBef>
              <a:spcAft>
                <a:spcPts val="0"/>
              </a:spcAft>
              <a:buClr>
                <a:schemeClr val="lt1"/>
              </a:buClr>
              <a:buSzPts val="1800"/>
              <a:buNone/>
              <a:defRPr sz="1800">
                <a:solidFill>
                  <a:schemeClr val="lt1"/>
                </a:solidFill>
              </a:defRPr>
            </a:lvl1pPr>
            <a:lvl2pPr lvl="1" algn="ctr">
              <a:lnSpc>
                <a:spcPct val="95000"/>
              </a:lnSpc>
              <a:spcBef>
                <a:spcPts val="400"/>
              </a:spcBef>
              <a:spcAft>
                <a:spcPts val="0"/>
              </a:spcAft>
              <a:buClr>
                <a:schemeClr val="dk1"/>
              </a:buClr>
              <a:buSzPts val="1500"/>
              <a:buNone/>
              <a:defRPr sz="1500"/>
            </a:lvl2pPr>
            <a:lvl3pPr lvl="2" algn="ctr">
              <a:lnSpc>
                <a:spcPct val="95000"/>
              </a:lnSpc>
              <a:spcBef>
                <a:spcPts val="400"/>
              </a:spcBef>
              <a:spcAft>
                <a:spcPts val="0"/>
              </a:spcAft>
              <a:buClr>
                <a:schemeClr val="dk1"/>
              </a:buClr>
              <a:buSzPts val="1400"/>
              <a:buNone/>
              <a:defRPr sz="1400"/>
            </a:lvl3pPr>
            <a:lvl4pPr lvl="3" algn="ctr">
              <a:lnSpc>
                <a:spcPct val="95000"/>
              </a:lnSpc>
              <a:spcBef>
                <a:spcPts val="400"/>
              </a:spcBef>
              <a:spcAft>
                <a:spcPts val="0"/>
              </a:spcAft>
              <a:buClr>
                <a:schemeClr val="dk1"/>
              </a:buClr>
              <a:buSzPts val="1200"/>
              <a:buNone/>
              <a:defRPr sz="1200"/>
            </a:lvl4pPr>
            <a:lvl5pPr lvl="4" algn="ctr">
              <a:lnSpc>
                <a:spcPct val="95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Division">
  <p:cSld name="2_Division">
    <p:spTree>
      <p:nvGrpSpPr>
        <p:cNvPr id="1" name="Shape 85"/>
        <p:cNvGrpSpPr/>
        <p:nvPr/>
      </p:nvGrpSpPr>
      <p:grpSpPr>
        <a:xfrm>
          <a:off x="0" y="0"/>
          <a:ext cx="0" cy="0"/>
          <a:chOff x="0" y="0"/>
          <a:chExt cx="0" cy="0"/>
        </a:xfrm>
      </p:grpSpPr>
      <p:pic>
        <p:nvPicPr>
          <p:cNvPr id="86" name="Google Shape;86;p15"/>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87" name="Google Shape;87;p15"/>
          <p:cNvSpPr/>
          <p:nvPr/>
        </p:nvSpPr>
        <p:spPr>
          <a:xfrm>
            <a:off x="4387788" y="1"/>
            <a:ext cx="4756211" cy="5143500"/>
          </a:xfrm>
          <a:prstGeom prst="rect">
            <a:avLst/>
          </a:prstGeom>
          <a:gradFill>
            <a:gsLst>
              <a:gs pos="0">
                <a:srgbClr val="73992F"/>
              </a:gs>
              <a:gs pos="54000">
                <a:srgbClr val="73992F"/>
              </a:gs>
              <a:gs pos="100000">
                <a:schemeClr val="accent1"/>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88" name="Google Shape;88;p15"/>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5"/>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sz="700">
                <a:solidFill>
                  <a:schemeClr val="lt2"/>
                </a:solidFill>
                <a:latin typeface="Lato"/>
                <a:ea typeface="Lato"/>
                <a:cs typeface="Lato"/>
                <a:sym typeface="Lato"/>
              </a:defRPr>
            </a:lvl1pPr>
            <a:lvl2pPr marL="0" lvl="1" indent="0" algn="r">
              <a:spcBef>
                <a:spcPts val="0"/>
              </a:spcBef>
              <a:buNone/>
              <a:defRPr sz="700">
                <a:solidFill>
                  <a:schemeClr val="lt2"/>
                </a:solidFill>
                <a:latin typeface="Lato"/>
                <a:ea typeface="Lato"/>
                <a:cs typeface="Lato"/>
                <a:sym typeface="Lato"/>
              </a:defRPr>
            </a:lvl2pPr>
            <a:lvl3pPr marL="0" lvl="2" indent="0" algn="r">
              <a:spcBef>
                <a:spcPts val="0"/>
              </a:spcBef>
              <a:buNone/>
              <a:defRPr sz="700">
                <a:solidFill>
                  <a:schemeClr val="lt2"/>
                </a:solidFill>
                <a:latin typeface="Lato"/>
                <a:ea typeface="Lato"/>
                <a:cs typeface="Lato"/>
                <a:sym typeface="Lato"/>
              </a:defRPr>
            </a:lvl3pPr>
            <a:lvl4pPr marL="0" lvl="3" indent="0" algn="r">
              <a:spcBef>
                <a:spcPts val="0"/>
              </a:spcBef>
              <a:buNone/>
              <a:defRPr sz="700">
                <a:solidFill>
                  <a:schemeClr val="lt2"/>
                </a:solidFill>
                <a:latin typeface="Lato"/>
                <a:ea typeface="Lato"/>
                <a:cs typeface="Lato"/>
                <a:sym typeface="Lato"/>
              </a:defRPr>
            </a:lvl4pPr>
            <a:lvl5pPr marL="0" lvl="4" indent="0" algn="r">
              <a:spcBef>
                <a:spcPts val="0"/>
              </a:spcBef>
              <a:buNone/>
              <a:defRPr sz="700">
                <a:solidFill>
                  <a:schemeClr val="lt2"/>
                </a:solidFill>
                <a:latin typeface="Lato"/>
                <a:ea typeface="Lato"/>
                <a:cs typeface="Lato"/>
                <a:sym typeface="Lato"/>
              </a:defRPr>
            </a:lvl5pPr>
            <a:lvl6pPr marL="0" lvl="5" indent="0" algn="r">
              <a:spcBef>
                <a:spcPts val="0"/>
              </a:spcBef>
              <a:buNone/>
              <a:defRPr sz="700">
                <a:solidFill>
                  <a:schemeClr val="lt2"/>
                </a:solidFill>
                <a:latin typeface="Lato"/>
                <a:ea typeface="Lato"/>
                <a:cs typeface="Lato"/>
                <a:sym typeface="Lato"/>
              </a:defRPr>
            </a:lvl6pPr>
            <a:lvl7pPr marL="0" lvl="6" indent="0" algn="r">
              <a:spcBef>
                <a:spcPts val="0"/>
              </a:spcBef>
              <a:buNone/>
              <a:defRPr sz="700">
                <a:solidFill>
                  <a:schemeClr val="lt2"/>
                </a:solidFill>
                <a:latin typeface="Lato"/>
                <a:ea typeface="Lato"/>
                <a:cs typeface="Lato"/>
                <a:sym typeface="Lato"/>
              </a:defRPr>
            </a:lvl7pPr>
            <a:lvl8pPr marL="0" lvl="7" indent="0" algn="r">
              <a:spcBef>
                <a:spcPts val="0"/>
              </a:spcBef>
              <a:buNone/>
              <a:defRPr sz="700">
                <a:solidFill>
                  <a:schemeClr val="lt2"/>
                </a:solidFill>
                <a:latin typeface="Lato"/>
                <a:ea typeface="Lato"/>
                <a:cs typeface="Lato"/>
                <a:sym typeface="Lato"/>
              </a:defRPr>
            </a:lvl8pPr>
            <a:lvl9pPr marL="0" lvl="8" indent="0" algn="r">
              <a:spcBef>
                <a:spcPts val="0"/>
              </a:spcBef>
              <a:buNone/>
              <a:defRPr sz="700">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90" name="Google Shape;90;p15"/>
          <p:cNvCxnSpPr/>
          <p:nvPr/>
        </p:nvCxnSpPr>
        <p:spPr>
          <a:xfrm>
            <a:off x="8471220" y="4947568"/>
            <a:ext cx="0" cy="139249"/>
          </a:xfrm>
          <a:prstGeom prst="straightConnector1">
            <a:avLst/>
          </a:prstGeom>
          <a:noFill/>
          <a:ln w="9525" cap="flat" cmpd="sng">
            <a:solidFill>
              <a:schemeClr val="lt2"/>
            </a:solidFill>
            <a:prstDash val="solid"/>
            <a:miter lim="800000"/>
            <a:headEnd type="none" w="sm" len="sm"/>
            <a:tailEnd type="none" w="sm" len="sm"/>
          </a:ln>
        </p:spPr>
      </p:cxnSp>
      <p:sp>
        <p:nvSpPr>
          <p:cNvPr id="91" name="Google Shape;91;p15"/>
          <p:cNvSpPr txBox="1">
            <a:spLocks noGrp="1"/>
          </p:cNvSpPr>
          <p:nvPr>
            <p:ph type="body" idx="1"/>
          </p:nvPr>
        </p:nvSpPr>
        <p:spPr>
          <a:xfrm>
            <a:off x="4867524" y="1864311"/>
            <a:ext cx="3849251" cy="805649"/>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200"/>
              </a:spcBef>
              <a:spcAft>
                <a:spcPts val="0"/>
              </a:spcAft>
              <a:buClr>
                <a:schemeClr val="lt1"/>
              </a:buClr>
              <a:buSzPts val="2400"/>
              <a:buFont typeface="Arial"/>
              <a:buNone/>
              <a:defRPr sz="24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92" name="Google Shape;92;p15"/>
          <p:cNvGrpSpPr/>
          <p:nvPr/>
        </p:nvGrpSpPr>
        <p:grpSpPr>
          <a:xfrm>
            <a:off x="7743717" y="4944674"/>
            <a:ext cx="523943" cy="143933"/>
            <a:chOff x="1855788" y="3378201"/>
            <a:chExt cx="3709987" cy="1019175"/>
          </a:xfrm>
        </p:grpSpPr>
        <p:sp>
          <p:nvSpPr>
            <p:cNvPr id="93" name="Google Shape;93;p15"/>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4" name="Google Shape;94;p15"/>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5" name="Google Shape;95;p15"/>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6" name="Google Shape;96;p15"/>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7" name="Google Shape;97;p15"/>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8" name="Google Shape;98;p15"/>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9" name="Google Shape;99;p15"/>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0" name="Google Shape;100;p15"/>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1" name="Google Shape;101;p15"/>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2" name="Google Shape;102;p15"/>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3" name="Google Shape;103;p15"/>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4" name="Google Shape;104;p15"/>
            <p:cNvSpPr/>
            <p:nvPr/>
          </p:nvSpPr>
          <p:spPr>
            <a:xfrm>
              <a:off x="3676650" y="3397251"/>
              <a:ext cx="61912" cy="712788"/>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5" name="Google Shape;105;p15"/>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6" name="Google Shape;106;p15"/>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7" name="Google Shape;107;p15"/>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8" name="Google Shape;108;p15"/>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9" name="Google Shape;109;p15"/>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53"/>
        <p:cNvGrpSpPr/>
        <p:nvPr/>
      </p:nvGrpSpPr>
      <p:grpSpPr>
        <a:xfrm>
          <a:off x="0" y="0"/>
          <a:ext cx="0" cy="0"/>
          <a:chOff x="0" y="0"/>
          <a:chExt cx="0" cy="0"/>
        </a:xfrm>
      </p:grpSpPr>
      <p:pic>
        <p:nvPicPr>
          <p:cNvPr id="154" name="Google Shape;154;p22"/>
          <p:cNvPicPr preferRelativeResize="0"/>
          <p:nvPr/>
        </p:nvPicPr>
        <p:blipFill rotWithShape="1">
          <a:blip r:embed="rId2">
            <a:alphaModFix/>
          </a:blip>
          <a:srcRect/>
          <a:stretch/>
        </p:blipFill>
        <p:spPr>
          <a:xfrm>
            <a:off x="885" y="3980"/>
            <a:ext cx="9142230" cy="5140640"/>
          </a:xfrm>
          <a:prstGeom prst="rect">
            <a:avLst/>
          </a:prstGeom>
          <a:noFill/>
          <a:ln>
            <a:noFill/>
          </a:ln>
        </p:spPr>
      </p:pic>
      <p:pic>
        <p:nvPicPr>
          <p:cNvPr id="155" name="Google Shape;155;p22"/>
          <p:cNvPicPr preferRelativeResize="0"/>
          <p:nvPr/>
        </p:nvPicPr>
        <p:blipFill rotWithShape="1">
          <a:blip r:embed="rId3">
            <a:alphaModFix/>
          </a:blip>
          <a:srcRect/>
          <a:stretch/>
        </p:blipFill>
        <p:spPr>
          <a:xfrm>
            <a:off x="3668101" y="2881722"/>
            <a:ext cx="1744013" cy="245470"/>
          </a:xfrm>
          <a:prstGeom prst="rect">
            <a:avLst/>
          </a:prstGeom>
          <a:noFill/>
          <a:ln>
            <a:noFill/>
          </a:ln>
        </p:spPr>
      </p:pic>
      <p:sp>
        <p:nvSpPr>
          <p:cNvPr id="156" name="Google Shape;156;p22"/>
          <p:cNvSpPr txBox="1"/>
          <p:nvPr/>
        </p:nvSpPr>
        <p:spPr>
          <a:xfrm>
            <a:off x="1404258" y="1947093"/>
            <a:ext cx="6296296" cy="36933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400">
                <a:solidFill>
                  <a:schemeClr val="lt2"/>
                </a:solidFill>
                <a:latin typeface="Lato"/>
                <a:ea typeface="Lato"/>
                <a:cs typeface="Lato"/>
                <a:sym typeface="Lato"/>
              </a:rPr>
              <a:t>THANK YOU</a:t>
            </a:r>
            <a:endParaRPr sz="1100"/>
          </a:p>
        </p:txBody>
      </p:sp>
      <p:cxnSp>
        <p:nvCxnSpPr>
          <p:cNvPr id="157" name="Google Shape;157;p22"/>
          <p:cNvCxnSpPr/>
          <p:nvPr/>
        </p:nvCxnSpPr>
        <p:spPr>
          <a:xfrm>
            <a:off x="3860075" y="2575322"/>
            <a:ext cx="1378131" cy="0"/>
          </a:xfrm>
          <a:prstGeom prst="straightConnector1">
            <a:avLst/>
          </a:prstGeom>
          <a:noFill/>
          <a:ln w="22225" cap="flat" cmpd="sng">
            <a:solidFill>
              <a:schemeClr val="lt2"/>
            </a:solidFill>
            <a:prstDash val="solid"/>
            <a:miter lim="800000"/>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322">
          <p15:clr>
            <a:srgbClr val="FBAE40"/>
          </p15:clr>
        </p15:guide>
        <p15:guide id="2" pos="341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columns &amp; icons">
  <p:cSld name="4 columns &amp; icons">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6" name="Google Shape;176;p24"/>
          <p:cNvSpPr txBox="1">
            <a:spLocks noGrp="1"/>
          </p:cNvSpPr>
          <p:nvPr>
            <p:ph type="body" idx="1"/>
          </p:nvPr>
        </p:nvSpPr>
        <p:spPr>
          <a:xfrm>
            <a:off x="485775" y="2486025"/>
            <a:ext cx="1843496" cy="2185178"/>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7" name="Google Shape;177;p24"/>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8" name="Google Shape;178;p24"/>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79" name="Google Shape;179;p24"/>
          <p:cNvSpPr txBox="1">
            <a:spLocks noGrp="1"/>
          </p:cNvSpPr>
          <p:nvPr>
            <p:ph type="body" idx="2"/>
          </p:nvPr>
        </p:nvSpPr>
        <p:spPr>
          <a:xfrm>
            <a:off x="2631347" y="2486025"/>
            <a:ext cx="1843496" cy="2185178"/>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0" name="Google Shape;180;p24"/>
          <p:cNvSpPr txBox="1">
            <a:spLocks noGrp="1"/>
          </p:cNvSpPr>
          <p:nvPr>
            <p:ph type="body" idx="3"/>
          </p:nvPr>
        </p:nvSpPr>
        <p:spPr>
          <a:xfrm>
            <a:off x="485775" y="1243013"/>
            <a:ext cx="1843496" cy="319419"/>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24"/>
          <p:cNvSpPr txBox="1">
            <a:spLocks noGrp="1"/>
          </p:cNvSpPr>
          <p:nvPr>
            <p:ph type="body" idx="4"/>
          </p:nvPr>
        </p:nvSpPr>
        <p:spPr>
          <a:xfrm>
            <a:off x="2631347" y="1243013"/>
            <a:ext cx="1843496" cy="319419"/>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24"/>
          <p:cNvSpPr txBox="1">
            <a:spLocks noGrp="1"/>
          </p:cNvSpPr>
          <p:nvPr>
            <p:ph type="body" idx="5"/>
          </p:nvPr>
        </p:nvSpPr>
        <p:spPr>
          <a:xfrm>
            <a:off x="4748854" y="2486025"/>
            <a:ext cx="1843496" cy="2185178"/>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3" name="Google Shape;183;p24"/>
          <p:cNvSpPr txBox="1">
            <a:spLocks noGrp="1"/>
          </p:cNvSpPr>
          <p:nvPr>
            <p:ph type="body" idx="6"/>
          </p:nvPr>
        </p:nvSpPr>
        <p:spPr>
          <a:xfrm>
            <a:off x="4748854" y="1243013"/>
            <a:ext cx="1843496" cy="319419"/>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4" name="Google Shape;184;p24"/>
          <p:cNvSpPr txBox="1">
            <a:spLocks noGrp="1"/>
          </p:cNvSpPr>
          <p:nvPr>
            <p:ph type="body" idx="7"/>
          </p:nvPr>
        </p:nvSpPr>
        <p:spPr>
          <a:xfrm>
            <a:off x="6865639" y="2486025"/>
            <a:ext cx="1843496" cy="2185178"/>
          </a:xfrm>
          <a:prstGeom prst="rect">
            <a:avLst/>
          </a:prstGeom>
          <a:solidFill>
            <a:srgbClr val="F2F2F2"/>
          </a:solid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dk1"/>
              </a:buClr>
              <a:buSzPts val="900"/>
              <a:buFont typeface="Arial"/>
              <a:buChar char="•"/>
              <a:defRPr sz="900">
                <a:solidFill>
                  <a:schemeClr val="dk1"/>
                </a:solidFill>
              </a:defRPr>
            </a:lvl1pPr>
            <a:lvl2pPr marL="914400" lvl="1" indent="-285750" algn="l">
              <a:lnSpc>
                <a:spcPct val="95000"/>
              </a:lnSpc>
              <a:spcBef>
                <a:spcPts val="300"/>
              </a:spcBef>
              <a:spcAft>
                <a:spcPts val="0"/>
              </a:spcAft>
              <a:buClr>
                <a:schemeClr val="dk1"/>
              </a:buClr>
              <a:buSzPts val="900"/>
              <a:buFont typeface="Lato"/>
              <a:buChar char="–"/>
              <a:defRPr sz="900">
                <a:solidFill>
                  <a:schemeClr val="dk1"/>
                </a:solidFill>
              </a:defRPr>
            </a:lvl2pPr>
            <a:lvl3pPr marL="1371600" lvl="2" indent="-279400" algn="l">
              <a:lnSpc>
                <a:spcPct val="95000"/>
              </a:lnSpc>
              <a:spcBef>
                <a:spcPts val="100"/>
              </a:spcBef>
              <a:spcAft>
                <a:spcPts val="0"/>
              </a:spcAft>
              <a:buClr>
                <a:schemeClr val="dk1"/>
              </a:buClr>
              <a:buSzPts val="800"/>
              <a:buChar char="•"/>
              <a:defRPr sz="800">
                <a:solidFill>
                  <a:schemeClr val="dk1"/>
                </a:solidFill>
              </a:defRPr>
            </a:lvl3pPr>
            <a:lvl4pPr marL="1828800" lvl="3" indent="-279400" algn="l">
              <a:lnSpc>
                <a:spcPct val="95000"/>
              </a:lnSpc>
              <a:spcBef>
                <a:spcPts val="100"/>
              </a:spcBef>
              <a:spcAft>
                <a:spcPts val="0"/>
              </a:spcAft>
              <a:buClr>
                <a:schemeClr val="dk1"/>
              </a:buClr>
              <a:buSzPts val="800"/>
              <a:buChar char="•"/>
              <a:defRPr sz="800">
                <a:solidFill>
                  <a:schemeClr val="dk1"/>
                </a:solidFill>
              </a:defRPr>
            </a:lvl4pPr>
            <a:lvl5pPr marL="2286000" lvl="4" indent="-279400" algn="l">
              <a:lnSpc>
                <a:spcPct val="95000"/>
              </a:lnSpc>
              <a:spcBef>
                <a:spcPts val="10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5" name="Google Shape;185;p24"/>
          <p:cNvSpPr txBox="1">
            <a:spLocks noGrp="1"/>
          </p:cNvSpPr>
          <p:nvPr>
            <p:ph type="body" idx="8"/>
          </p:nvPr>
        </p:nvSpPr>
        <p:spPr>
          <a:xfrm>
            <a:off x="6865639" y="1243013"/>
            <a:ext cx="1843496" cy="319419"/>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6" name="Google Shape;186;p24"/>
          <p:cNvSpPr/>
          <p:nvPr/>
        </p:nvSpPr>
        <p:spPr>
          <a:xfrm>
            <a:off x="485775" y="1562431"/>
            <a:ext cx="1843496" cy="923594"/>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a:solidFill>
                <a:schemeClr val="dk1"/>
              </a:solidFill>
              <a:latin typeface="Lato"/>
              <a:ea typeface="Lato"/>
              <a:cs typeface="Lato"/>
              <a:sym typeface="Lato"/>
            </a:endParaRPr>
          </a:p>
        </p:txBody>
      </p:sp>
      <p:sp>
        <p:nvSpPr>
          <p:cNvPr id="187" name="Google Shape;187;p24"/>
          <p:cNvSpPr/>
          <p:nvPr/>
        </p:nvSpPr>
        <p:spPr>
          <a:xfrm>
            <a:off x="2631347" y="1562431"/>
            <a:ext cx="1843496" cy="923594"/>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a:solidFill>
                <a:schemeClr val="dk1"/>
              </a:solidFill>
              <a:latin typeface="Lato"/>
              <a:ea typeface="Lato"/>
              <a:cs typeface="Lato"/>
              <a:sym typeface="Lato"/>
            </a:endParaRPr>
          </a:p>
        </p:txBody>
      </p:sp>
      <p:sp>
        <p:nvSpPr>
          <p:cNvPr id="188" name="Google Shape;188;p24"/>
          <p:cNvSpPr/>
          <p:nvPr/>
        </p:nvSpPr>
        <p:spPr>
          <a:xfrm>
            <a:off x="4748854" y="1562431"/>
            <a:ext cx="1843496" cy="923594"/>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a:solidFill>
                <a:schemeClr val="dk1"/>
              </a:solidFill>
              <a:latin typeface="Lato"/>
              <a:ea typeface="Lato"/>
              <a:cs typeface="Lato"/>
              <a:sym typeface="Lato"/>
            </a:endParaRPr>
          </a:p>
        </p:txBody>
      </p:sp>
      <p:sp>
        <p:nvSpPr>
          <p:cNvPr id="189" name="Google Shape;189;p24"/>
          <p:cNvSpPr/>
          <p:nvPr/>
        </p:nvSpPr>
        <p:spPr>
          <a:xfrm>
            <a:off x="6865639" y="1562431"/>
            <a:ext cx="1843496" cy="923594"/>
          </a:xfrm>
          <a:prstGeom prst="rect">
            <a:avLst/>
          </a:prstGeom>
          <a:noFill/>
          <a:ln w="9525" cap="flat" cmpd="sng">
            <a:solidFill>
              <a:srgbClr val="BFBFBF"/>
            </a:solidFill>
            <a:prstDash val="solid"/>
            <a:round/>
            <a:headEnd type="none" w="sm" len="sm"/>
            <a:tailEnd type="none" w="sm" len="sm"/>
          </a:ln>
        </p:spPr>
        <p:txBody>
          <a:bodyPr spcFirstLastPara="1" wrap="square" lIns="89150" tIns="102875" rIns="0" bIns="0" anchor="t" anchorCtr="0">
            <a:noAutofit/>
          </a:bodyPr>
          <a:lstStyle/>
          <a:p>
            <a:pPr marL="127000" marR="0" lvl="0" indent="-63500" algn="l" rtl="0">
              <a:lnSpc>
                <a:spcPct val="95000"/>
              </a:lnSpc>
              <a:spcBef>
                <a:spcPts val="0"/>
              </a:spcBef>
              <a:spcAft>
                <a:spcPts val="0"/>
              </a:spcAft>
              <a:buClr>
                <a:schemeClr val="dk1"/>
              </a:buClr>
              <a:buSzPts val="900"/>
              <a:buFont typeface="Arial"/>
              <a:buNone/>
            </a:pPr>
            <a:endParaRPr sz="900">
              <a:solidFill>
                <a:schemeClr val="dk1"/>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2" name="Google Shape;192;p25"/>
          <p:cNvSpPr txBox="1">
            <a:spLocks noGrp="1"/>
          </p:cNvSpPr>
          <p:nvPr>
            <p:ph type="body" idx="1"/>
          </p:nvPr>
        </p:nvSpPr>
        <p:spPr>
          <a:xfrm>
            <a:off x="485774" y="1902989"/>
            <a:ext cx="2496312" cy="2185178"/>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lvl1pPr marL="457200" lvl="0" indent="-298450" algn="l">
              <a:lnSpc>
                <a:spcPct val="95000"/>
              </a:lnSpc>
              <a:spcBef>
                <a:spcPts val="500"/>
              </a:spcBef>
              <a:spcAft>
                <a:spcPts val="0"/>
              </a:spcAft>
              <a:buClr>
                <a:schemeClr val="dk1"/>
              </a:buClr>
              <a:buSzPts val="1100"/>
              <a:buFont typeface="Arial"/>
              <a:buChar char="•"/>
              <a:defRPr>
                <a:solidFill>
                  <a:schemeClr val="dk1"/>
                </a:solidFill>
              </a:defRPr>
            </a:lvl1pPr>
            <a:lvl2pPr marL="914400" lvl="1" indent="-298450" algn="l">
              <a:lnSpc>
                <a:spcPct val="95000"/>
              </a:lnSpc>
              <a:spcBef>
                <a:spcPts val="200"/>
              </a:spcBef>
              <a:spcAft>
                <a:spcPts val="0"/>
              </a:spcAft>
              <a:buClr>
                <a:schemeClr val="dk1"/>
              </a:buClr>
              <a:buSzPts val="1100"/>
              <a:buFont typeface="Lato"/>
              <a:buChar char="–"/>
              <a:defRPr>
                <a:solidFill>
                  <a:schemeClr val="dk1"/>
                </a:solidFill>
              </a:defRPr>
            </a:lvl2pPr>
            <a:lvl3pPr marL="1371600" lvl="2" indent="-285750" algn="l">
              <a:lnSpc>
                <a:spcPct val="95000"/>
              </a:lnSpc>
              <a:spcBef>
                <a:spcPts val="0"/>
              </a:spcBef>
              <a:spcAft>
                <a:spcPts val="0"/>
              </a:spcAft>
              <a:buClr>
                <a:schemeClr val="dk1"/>
              </a:buClr>
              <a:buSzPts val="900"/>
              <a:buChar char="•"/>
              <a:defRPr>
                <a:solidFill>
                  <a:schemeClr val="dk1"/>
                </a:solidFill>
              </a:defRPr>
            </a:lvl3pPr>
            <a:lvl4pPr marL="1828800" lvl="3" indent="-279400" algn="l">
              <a:lnSpc>
                <a:spcPct val="95000"/>
              </a:lnSpc>
              <a:spcBef>
                <a:spcPts val="0"/>
              </a:spcBef>
              <a:spcAft>
                <a:spcPts val="0"/>
              </a:spcAft>
              <a:buClr>
                <a:schemeClr val="dk1"/>
              </a:buClr>
              <a:buSzPts val="800"/>
              <a:buChar char="•"/>
              <a:defRPr sz="800">
                <a:solidFill>
                  <a:schemeClr val="dk1"/>
                </a:solidFill>
              </a:defRPr>
            </a:lvl4pPr>
            <a:lvl5pPr marL="2286000" lvl="4" indent="-279400" algn="l">
              <a:lnSpc>
                <a:spcPct val="95000"/>
              </a:lnSpc>
              <a:spcBef>
                <a:spcPts val="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p25"/>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4" name="Google Shape;194;p25"/>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25"/>
          <p:cNvSpPr txBox="1">
            <a:spLocks noGrp="1"/>
          </p:cNvSpPr>
          <p:nvPr>
            <p:ph type="body" idx="2"/>
          </p:nvPr>
        </p:nvSpPr>
        <p:spPr>
          <a:xfrm>
            <a:off x="3371849" y="1902989"/>
            <a:ext cx="2496312" cy="2185178"/>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lvl1pPr marL="457200" lvl="0" indent="-298450" algn="l">
              <a:lnSpc>
                <a:spcPct val="95000"/>
              </a:lnSpc>
              <a:spcBef>
                <a:spcPts val="500"/>
              </a:spcBef>
              <a:spcAft>
                <a:spcPts val="0"/>
              </a:spcAft>
              <a:buClr>
                <a:schemeClr val="dk1"/>
              </a:buClr>
              <a:buSzPts val="1100"/>
              <a:buFont typeface="Arial"/>
              <a:buChar char="•"/>
              <a:defRPr>
                <a:solidFill>
                  <a:schemeClr val="dk1"/>
                </a:solidFill>
              </a:defRPr>
            </a:lvl1pPr>
            <a:lvl2pPr marL="914400" lvl="1" indent="-298450" algn="l">
              <a:lnSpc>
                <a:spcPct val="95000"/>
              </a:lnSpc>
              <a:spcBef>
                <a:spcPts val="200"/>
              </a:spcBef>
              <a:spcAft>
                <a:spcPts val="0"/>
              </a:spcAft>
              <a:buClr>
                <a:schemeClr val="dk1"/>
              </a:buClr>
              <a:buSzPts val="1100"/>
              <a:buFont typeface="Lato"/>
              <a:buChar char="–"/>
              <a:defRPr>
                <a:solidFill>
                  <a:schemeClr val="dk1"/>
                </a:solidFill>
              </a:defRPr>
            </a:lvl2pPr>
            <a:lvl3pPr marL="1371600" lvl="2" indent="-285750" algn="l">
              <a:lnSpc>
                <a:spcPct val="95000"/>
              </a:lnSpc>
              <a:spcBef>
                <a:spcPts val="0"/>
              </a:spcBef>
              <a:spcAft>
                <a:spcPts val="0"/>
              </a:spcAft>
              <a:buClr>
                <a:schemeClr val="dk1"/>
              </a:buClr>
              <a:buSzPts val="900"/>
              <a:buChar char="•"/>
              <a:defRPr>
                <a:solidFill>
                  <a:schemeClr val="dk1"/>
                </a:solidFill>
              </a:defRPr>
            </a:lvl3pPr>
            <a:lvl4pPr marL="1828800" lvl="3" indent="-279400" algn="l">
              <a:lnSpc>
                <a:spcPct val="95000"/>
              </a:lnSpc>
              <a:spcBef>
                <a:spcPts val="0"/>
              </a:spcBef>
              <a:spcAft>
                <a:spcPts val="0"/>
              </a:spcAft>
              <a:buClr>
                <a:schemeClr val="dk1"/>
              </a:buClr>
              <a:buSzPts val="800"/>
              <a:buChar char="•"/>
              <a:defRPr sz="800">
                <a:solidFill>
                  <a:schemeClr val="dk1"/>
                </a:solidFill>
              </a:defRPr>
            </a:lvl4pPr>
            <a:lvl5pPr marL="2286000" lvl="4" indent="-279400" algn="l">
              <a:lnSpc>
                <a:spcPct val="95000"/>
              </a:lnSpc>
              <a:spcBef>
                <a:spcPts val="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25"/>
          <p:cNvSpPr txBox="1">
            <a:spLocks noGrp="1"/>
          </p:cNvSpPr>
          <p:nvPr>
            <p:ph type="body" idx="3"/>
          </p:nvPr>
        </p:nvSpPr>
        <p:spPr>
          <a:xfrm>
            <a:off x="485775" y="1662483"/>
            <a:ext cx="2496312" cy="240506"/>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25"/>
          <p:cNvSpPr txBox="1">
            <a:spLocks noGrp="1"/>
          </p:cNvSpPr>
          <p:nvPr>
            <p:ph type="body" idx="4"/>
          </p:nvPr>
        </p:nvSpPr>
        <p:spPr>
          <a:xfrm>
            <a:off x="3371849" y="1662483"/>
            <a:ext cx="2496312" cy="240506"/>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8" name="Google Shape;198;p25"/>
          <p:cNvSpPr txBox="1">
            <a:spLocks noGrp="1"/>
          </p:cNvSpPr>
          <p:nvPr>
            <p:ph type="body" idx="5"/>
          </p:nvPr>
        </p:nvSpPr>
        <p:spPr>
          <a:xfrm>
            <a:off x="6229349" y="1902989"/>
            <a:ext cx="2496312" cy="2185178"/>
          </a:xfrm>
          <a:prstGeom prst="rect">
            <a:avLst/>
          </a:prstGeom>
          <a:noFill/>
          <a:ln w="9525" cap="flat" cmpd="sng">
            <a:solidFill>
              <a:schemeClr val="accent1"/>
            </a:solidFill>
            <a:prstDash val="solid"/>
            <a:round/>
            <a:headEnd type="none" w="sm" len="sm"/>
            <a:tailEnd type="none" w="sm" len="sm"/>
          </a:ln>
        </p:spPr>
        <p:txBody>
          <a:bodyPr spcFirstLastPara="1" wrap="square" lIns="89150" tIns="102875" rIns="0" bIns="0" anchor="t" anchorCtr="0">
            <a:noAutofit/>
          </a:bodyPr>
          <a:lstStyle>
            <a:lvl1pPr marL="457200" lvl="0" indent="-298450" algn="l">
              <a:lnSpc>
                <a:spcPct val="95000"/>
              </a:lnSpc>
              <a:spcBef>
                <a:spcPts val="500"/>
              </a:spcBef>
              <a:spcAft>
                <a:spcPts val="0"/>
              </a:spcAft>
              <a:buClr>
                <a:schemeClr val="dk1"/>
              </a:buClr>
              <a:buSzPts val="1100"/>
              <a:buFont typeface="Arial"/>
              <a:buChar char="•"/>
              <a:defRPr>
                <a:solidFill>
                  <a:schemeClr val="dk1"/>
                </a:solidFill>
              </a:defRPr>
            </a:lvl1pPr>
            <a:lvl2pPr marL="914400" lvl="1" indent="-298450" algn="l">
              <a:lnSpc>
                <a:spcPct val="95000"/>
              </a:lnSpc>
              <a:spcBef>
                <a:spcPts val="200"/>
              </a:spcBef>
              <a:spcAft>
                <a:spcPts val="0"/>
              </a:spcAft>
              <a:buClr>
                <a:schemeClr val="dk1"/>
              </a:buClr>
              <a:buSzPts val="1100"/>
              <a:buFont typeface="Lato"/>
              <a:buChar char="–"/>
              <a:defRPr>
                <a:solidFill>
                  <a:schemeClr val="dk1"/>
                </a:solidFill>
              </a:defRPr>
            </a:lvl2pPr>
            <a:lvl3pPr marL="1371600" lvl="2" indent="-285750" algn="l">
              <a:lnSpc>
                <a:spcPct val="95000"/>
              </a:lnSpc>
              <a:spcBef>
                <a:spcPts val="0"/>
              </a:spcBef>
              <a:spcAft>
                <a:spcPts val="0"/>
              </a:spcAft>
              <a:buClr>
                <a:schemeClr val="dk1"/>
              </a:buClr>
              <a:buSzPts val="900"/>
              <a:buChar char="•"/>
              <a:defRPr>
                <a:solidFill>
                  <a:schemeClr val="dk1"/>
                </a:solidFill>
              </a:defRPr>
            </a:lvl3pPr>
            <a:lvl4pPr marL="1828800" lvl="3" indent="-279400" algn="l">
              <a:lnSpc>
                <a:spcPct val="95000"/>
              </a:lnSpc>
              <a:spcBef>
                <a:spcPts val="0"/>
              </a:spcBef>
              <a:spcAft>
                <a:spcPts val="0"/>
              </a:spcAft>
              <a:buClr>
                <a:schemeClr val="dk1"/>
              </a:buClr>
              <a:buSzPts val="800"/>
              <a:buChar char="•"/>
              <a:defRPr sz="800">
                <a:solidFill>
                  <a:schemeClr val="dk1"/>
                </a:solidFill>
              </a:defRPr>
            </a:lvl4pPr>
            <a:lvl5pPr marL="2286000" lvl="4" indent="-279400" algn="l">
              <a:lnSpc>
                <a:spcPct val="95000"/>
              </a:lnSpc>
              <a:spcBef>
                <a:spcPts val="0"/>
              </a:spcBef>
              <a:spcAft>
                <a:spcPts val="0"/>
              </a:spcAft>
              <a:buClr>
                <a:schemeClr val="dk1"/>
              </a:buClr>
              <a:buSzPts val="800"/>
              <a:buChar char="•"/>
              <a:defRPr sz="8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p25"/>
          <p:cNvSpPr txBox="1">
            <a:spLocks noGrp="1"/>
          </p:cNvSpPr>
          <p:nvPr>
            <p:ph type="body" idx="6"/>
          </p:nvPr>
        </p:nvSpPr>
        <p:spPr>
          <a:xfrm>
            <a:off x="6229349" y="1662483"/>
            <a:ext cx="2496312" cy="240506"/>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0" name="Google Shape;200;p25"/>
          <p:cNvSpPr txBox="1">
            <a:spLocks noGrp="1"/>
          </p:cNvSpPr>
          <p:nvPr>
            <p:ph type="body" idx="7"/>
          </p:nvPr>
        </p:nvSpPr>
        <p:spPr>
          <a:xfrm>
            <a:off x="498242" y="1026423"/>
            <a:ext cx="8267933" cy="34532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ows">
  <p:cSld name="rows">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3" name="Google Shape;203;p26"/>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4" name="Google Shape;204;p26"/>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05" name="Google Shape;205;p26"/>
          <p:cNvSpPr txBox="1">
            <a:spLocks noGrp="1"/>
          </p:cNvSpPr>
          <p:nvPr>
            <p:ph type="body" idx="1"/>
          </p:nvPr>
        </p:nvSpPr>
        <p:spPr>
          <a:xfrm>
            <a:off x="498242" y="1026423"/>
            <a:ext cx="8267933" cy="34532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6" name="Google Shape;206;p26"/>
          <p:cNvSpPr txBox="1">
            <a:spLocks noGrp="1"/>
          </p:cNvSpPr>
          <p:nvPr>
            <p:ph type="body" idx="2"/>
          </p:nvPr>
        </p:nvSpPr>
        <p:spPr>
          <a:xfrm>
            <a:off x="499343" y="1782898"/>
            <a:ext cx="1381431" cy="672554"/>
          </a:xfrm>
          <a:prstGeom prst="rect">
            <a:avLst/>
          </a:prstGeom>
          <a:solidFill>
            <a:schemeClr val="accent1"/>
          </a:solidFill>
          <a:ln>
            <a:noFill/>
          </a:ln>
        </p:spPr>
        <p:txBody>
          <a:bodyPr spcFirstLastPara="1" wrap="square" lIns="68575" tIns="0" rIns="0" bIns="0" anchor="ctr" anchorCtr="0">
            <a:noAutofit/>
          </a:bodyPr>
          <a:lstStyle>
            <a:lvl1pPr marL="457200" lvl="0" indent="-228600" algn="l">
              <a:lnSpc>
                <a:spcPct val="90000"/>
              </a:lnSpc>
              <a:spcBef>
                <a:spcPts val="0"/>
              </a:spcBef>
              <a:spcAft>
                <a:spcPts val="0"/>
              </a:spcAft>
              <a:buClr>
                <a:schemeClr val="lt2"/>
              </a:buClr>
              <a:buSzPts val="1200"/>
              <a:buNone/>
              <a:defRPr sz="1200">
                <a:solidFill>
                  <a:schemeClr val="lt2"/>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7" name="Google Shape;207;p26"/>
          <p:cNvSpPr txBox="1">
            <a:spLocks noGrp="1"/>
          </p:cNvSpPr>
          <p:nvPr>
            <p:ph type="body" idx="3"/>
          </p:nvPr>
        </p:nvSpPr>
        <p:spPr>
          <a:xfrm>
            <a:off x="2000249" y="1782898"/>
            <a:ext cx="6716525" cy="672554"/>
          </a:xfrm>
          <a:prstGeom prst="rect">
            <a:avLst/>
          </a:prstGeom>
          <a:solidFill>
            <a:srgbClr val="F2F2F2"/>
          </a:solidFill>
          <a:ln>
            <a:noFill/>
          </a:ln>
        </p:spPr>
        <p:txBody>
          <a:bodyPr spcFirstLastPara="1" wrap="square" lIns="68575" tIns="0" rIns="0" bIns="0" anchor="ctr" anchorCtr="0">
            <a:noAutofit/>
          </a:bodyPr>
          <a:lstStyle>
            <a:lvl1pPr marL="457200" lvl="0" indent="-298450" algn="l">
              <a:lnSpc>
                <a:spcPct val="95000"/>
              </a:lnSpc>
              <a:spcBef>
                <a:spcPts val="0"/>
              </a:spcBef>
              <a:spcAft>
                <a:spcPts val="0"/>
              </a:spcAft>
              <a:buClr>
                <a:schemeClr val="dk1"/>
              </a:buClr>
              <a:buSzPts val="1100"/>
              <a:buFont typeface="Arial"/>
              <a:buChar char="•"/>
              <a:defRPr sz="11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tatment">
  <p:cSld name="Statment">
    <p:spTree>
      <p:nvGrpSpPr>
        <p:cNvPr id="1" name="Shape 208"/>
        <p:cNvGrpSpPr/>
        <p:nvPr/>
      </p:nvGrpSpPr>
      <p:grpSpPr>
        <a:xfrm>
          <a:off x="0" y="0"/>
          <a:ext cx="0" cy="0"/>
          <a:chOff x="0" y="0"/>
          <a:chExt cx="0" cy="0"/>
        </a:xfrm>
      </p:grpSpPr>
      <p:sp>
        <p:nvSpPr>
          <p:cNvPr id="209" name="Google Shape;209;p27"/>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0" name="Google Shape;210;p27"/>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11" name="Google Shape;211;p27"/>
          <p:cNvSpPr/>
          <p:nvPr/>
        </p:nvSpPr>
        <p:spPr>
          <a:xfrm>
            <a:off x="0" y="287383"/>
            <a:ext cx="9144000" cy="1037325"/>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12" name="Google Shape;212;p27"/>
          <p:cNvSpPr/>
          <p:nvPr/>
        </p:nvSpPr>
        <p:spPr>
          <a:xfrm>
            <a:off x="0" y="1094535"/>
            <a:ext cx="9144000" cy="2919046"/>
          </a:xfrm>
          <a:prstGeom prst="rect">
            <a:avLst/>
          </a:prstGeom>
          <a:gradFill>
            <a:gsLst>
              <a:gs pos="0">
                <a:srgbClr val="73992F"/>
              </a:gs>
              <a:gs pos="27000">
                <a:srgbClr val="73992F"/>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13" name="Google Shape;213;p27"/>
          <p:cNvSpPr txBox="1">
            <a:spLocks noGrp="1"/>
          </p:cNvSpPr>
          <p:nvPr>
            <p:ph type="body" idx="1"/>
          </p:nvPr>
        </p:nvSpPr>
        <p:spPr>
          <a:xfrm>
            <a:off x="620485" y="1240972"/>
            <a:ext cx="7990777" cy="2684416"/>
          </a:xfrm>
          <a:prstGeom prst="rect">
            <a:avLst/>
          </a:prstGeom>
          <a:noFill/>
          <a:ln>
            <a:noFill/>
          </a:ln>
        </p:spPr>
        <p:txBody>
          <a:bodyPr spcFirstLastPara="1" wrap="square" lIns="0" tIns="0" rIns="0" bIns="0" anchor="ctr" anchorCtr="0">
            <a:noAutofit/>
          </a:bodyPr>
          <a:lstStyle>
            <a:lvl1pPr marL="457200" lvl="0" indent="-361950" algn="l">
              <a:lnSpc>
                <a:spcPct val="100000"/>
              </a:lnSpc>
              <a:spcBef>
                <a:spcPts val="1200"/>
              </a:spcBef>
              <a:spcAft>
                <a:spcPts val="0"/>
              </a:spcAft>
              <a:buClr>
                <a:schemeClr val="lt1"/>
              </a:buClr>
              <a:buSzPts val="2100"/>
              <a:buFont typeface="Lato"/>
              <a:buChar char="–"/>
              <a:defRPr sz="2100" cap="none">
                <a:solidFill>
                  <a:schemeClr val="lt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Statment">
  <p:cSld name="2_Statment">
    <p:spTree>
      <p:nvGrpSpPr>
        <p:cNvPr id="1" name="Shape 214"/>
        <p:cNvGrpSpPr/>
        <p:nvPr/>
      </p:nvGrpSpPr>
      <p:grpSpPr>
        <a:xfrm>
          <a:off x="0" y="0"/>
          <a:ext cx="0" cy="0"/>
          <a:chOff x="0" y="0"/>
          <a:chExt cx="0" cy="0"/>
        </a:xfrm>
      </p:grpSpPr>
      <p:sp>
        <p:nvSpPr>
          <p:cNvPr id="215" name="Google Shape;215;p28"/>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6" name="Google Shape;216;p28"/>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17" name="Google Shape;217;p28"/>
          <p:cNvSpPr/>
          <p:nvPr/>
        </p:nvSpPr>
        <p:spPr>
          <a:xfrm>
            <a:off x="0" y="357808"/>
            <a:ext cx="9144000" cy="82320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18" name="Google Shape;218;p28"/>
          <p:cNvSpPr/>
          <p:nvPr/>
        </p:nvSpPr>
        <p:spPr>
          <a:xfrm>
            <a:off x="1832827" y="1094535"/>
            <a:ext cx="5503984" cy="2919046"/>
          </a:xfrm>
          <a:prstGeom prst="rect">
            <a:avLst/>
          </a:prstGeom>
          <a:gradFill>
            <a:gsLst>
              <a:gs pos="0">
                <a:srgbClr val="73992F"/>
              </a:gs>
              <a:gs pos="27000">
                <a:srgbClr val="73992F"/>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19" name="Google Shape;219;p28"/>
          <p:cNvSpPr txBox="1">
            <a:spLocks noGrp="1"/>
          </p:cNvSpPr>
          <p:nvPr>
            <p:ph type="body" idx="1"/>
          </p:nvPr>
        </p:nvSpPr>
        <p:spPr>
          <a:xfrm>
            <a:off x="2221822" y="1534827"/>
            <a:ext cx="4722224" cy="2005013"/>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200"/>
              </a:spcBef>
              <a:spcAft>
                <a:spcPts val="0"/>
              </a:spcAft>
              <a:buClr>
                <a:schemeClr val="lt1"/>
              </a:buClr>
              <a:buSzPts val="2700"/>
              <a:buNone/>
              <a:defRPr sz="2700" cap="none">
                <a:solidFill>
                  <a:schemeClr val="l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2" name="Google Shape;222;p29"/>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3" name="Google Shape;223;p29"/>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right graphic">
  <p:cSld name="right graphic">
    <p:spTree>
      <p:nvGrpSpPr>
        <p:cNvPr id="1" name="Shape 224"/>
        <p:cNvGrpSpPr/>
        <p:nvPr/>
      </p:nvGrpSpPr>
      <p:grpSpPr>
        <a:xfrm>
          <a:off x="0" y="0"/>
          <a:ext cx="0" cy="0"/>
          <a:chOff x="0" y="0"/>
          <a:chExt cx="0" cy="0"/>
        </a:xfrm>
      </p:grpSpPr>
      <p:sp>
        <p:nvSpPr>
          <p:cNvPr id="225" name="Google Shape;225;p30"/>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6" name="Google Shape;226;p30"/>
          <p:cNvSpPr txBox="1">
            <a:spLocks noGrp="1"/>
          </p:cNvSpPr>
          <p:nvPr>
            <p:ph type="body" idx="1"/>
          </p:nvPr>
        </p:nvSpPr>
        <p:spPr>
          <a:xfrm>
            <a:off x="496139" y="1535723"/>
            <a:ext cx="3592781" cy="3135481"/>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1200"/>
              </a:spcBef>
              <a:spcAft>
                <a:spcPts val="0"/>
              </a:spcAft>
              <a:buClr>
                <a:schemeClr val="dk1"/>
              </a:buClr>
              <a:buSzPts val="1100"/>
              <a:buFont typeface="Arial"/>
              <a:buChar char="•"/>
              <a:defRPr/>
            </a:lvl1pPr>
            <a:lvl2pPr marL="914400" lvl="1" indent="-298450" algn="l">
              <a:lnSpc>
                <a:spcPct val="95000"/>
              </a:lnSpc>
              <a:spcBef>
                <a:spcPts val="400"/>
              </a:spcBef>
              <a:spcAft>
                <a:spcPts val="0"/>
              </a:spcAft>
              <a:buClr>
                <a:schemeClr val="dk1"/>
              </a:buClr>
              <a:buSzPts val="1100"/>
              <a:buFont typeface="Lato"/>
              <a:buChar char="–"/>
              <a:defRPr/>
            </a:lvl2pPr>
            <a:lvl3pPr marL="1371600" lvl="2" indent="-285750" algn="l">
              <a:lnSpc>
                <a:spcPct val="95000"/>
              </a:lnSpc>
              <a:spcBef>
                <a:spcPts val="400"/>
              </a:spcBef>
              <a:spcAft>
                <a:spcPts val="0"/>
              </a:spcAft>
              <a:buClr>
                <a:schemeClr val="dk1"/>
              </a:buClr>
              <a:buSzPts val="900"/>
              <a:buChar char="•"/>
              <a:defRPr/>
            </a:lvl3pPr>
            <a:lvl4pPr marL="1828800" lvl="3" indent="-279400" algn="l">
              <a:lnSpc>
                <a:spcPct val="95000"/>
              </a:lnSpc>
              <a:spcBef>
                <a:spcPts val="400"/>
              </a:spcBef>
              <a:spcAft>
                <a:spcPts val="0"/>
              </a:spcAft>
              <a:buClr>
                <a:schemeClr val="dk1"/>
              </a:buClr>
              <a:buSzPts val="800"/>
              <a:buChar char="•"/>
              <a:defRPr sz="800"/>
            </a:lvl4pPr>
            <a:lvl5pPr marL="2286000" lvl="4" indent="-279400" algn="l">
              <a:lnSpc>
                <a:spcPct val="95000"/>
              </a:lnSpc>
              <a:spcBef>
                <a:spcPts val="400"/>
              </a:spcBef>
              <a:spcAft>
                <a:spcPts val="0"/>
              </a:spcAft>
              <a:buClr>
                <a:schemeClr val="dk1"/>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7" name="Google Shape;227;p30"/>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8" name="Google Shape;228;p30"/>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29" name="Google Shape;229;p30"/>
          <p:cNvSpPr txBox="1">
            <a:spLocks noGrp="1"/>
          </p:cNvSpPr>
          <p:nvPr>
            <p:ph type="body" idx="2"/>
          </p:nvPr>
        </p:nvSpPr>
        <p:spPr>
          <a:xfrm>
            <a:off x="485775" y="1243013"/>
            <a:ext cx="3602831" cy="2405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0" name="Google Shape;230;p30"/>
          <p:cNvSpPr txBox="1">
            <a:spLocks noGrp="1"/>
          </p:cNvSpPr>
          <p:nvPr>
            <p:ph type="body" idx="3"/>
          </p:nvPr>
        </p:nvSpPr>
        <p:spPr>
          <a:xfrm>
            <a:off x="5143500" y="1243013"/>
            <a:ext cx="3602831" cy="2405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231"/>
        <p:cNvGrpSpPr/>
        <p:nvPr/>
      </p:nvGrpSpPr>
      <p:grpSpPr>
        <a:xfrm>
          <a:off x="0" y="0"/>
          <a:ext cx="0" cy="0"/>
          <a:chOff x="0" y="0"/>
          <a:chExt cx="0" cy="0"/>
        </a:xfrm>
      </p:grpSpPr>
      <p:pic>
        <p:nvPicPr>
          <p:cNvPr id="232" name="Google Shape;232;p31"/>
          <p:cNvPicPr preferRelativeResize="0"/>
          <p:nvPr/>
        </p:nvPicPr>
        <p:blipFill rotWithShape="1">
          <a:blip r:embed="rId2">
            <a:alphaModFix/>
          </a:blip>
          <a:srcRect/>
          <a:stretch/>
        </p:blipFill>
        <p:spPr>
          <a:xfrm>
            <a:off x="1" y="932"/>
            <a:ext cx="9143998" cy="5141636"/>
          </a:xfrm>
          <a:prstGeom prst="rect">
            <a:avLst/>
          </a:prstGeom>
          <a:noFill/>
          <a:ln>
            <a:noFill/>
          </a:ln>
        </p:spPr>
      </p:pic>
      <p:pic>
        <p:nvPicPr>
          <p:cNvPr id="233" name="Google Shape;233;p31"/>
          <p:cNvPicPr preferRelativeResize="0"/>
          <p:nvPr/>
        </p:nvPicPr>
        <p:blipFill rotWithShape="1">
          <a:blip r:embed="rId3">
            <a:alphaModFix/>
          </a:blip>
          <a:srcRect/>
          <a:stretch/>
        </p:blipFill>
        <p:spPr>
          <a:xfrm>
            <a:off x="5950131" y="3680021"/>
            <a:ext cx="1502149" cy="211428"/>
          </a:xfrm>
          <a:prstGeom prst="rect">
            <a:avLst/>
          </a:prstGeom>
          <a:noFill/>
          <a:ln>
            <a:noFill/>
          </a:ln>
        </p:spPr>
      </p:pic>
      <p:sp>
        <p:nvSpPr>
          <p:cNvPr id="234" name="Google Shape;234;p31"/>
          <p:cNvSpPr txBox="1">
            <a:spLocks noGrp="1"/>
          </p:cNvSpPr>
          <p:nvPr>
            <p:ph type="body" idx="1"/>
          </p:nvPr>
        </p:nvSpPr>
        <p:spPr>
          <a:xfrm>
            <a:off x="1956433" y="3184829"/>
            <a:ext cx="4869456" cy="175432"/>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lt1"/>
              </a:buClr>
              <a:buSzPts val="1200"/>
              <a:buNone/>
              <a:defRPr sz="1200">
                <a:solidFill>
                  <a:schemeClr val="l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5" name="Google Shape;235;p31"/>
          <p:cNvSpPr txBox="1">
            <a:spLocks noGrp="1"/>
          </p:cNvSpPr>
          <p:nvPr>
            <p:ph type="ctrTitle"/>
          </p:nvPr>
        </p:nvSpPr>
        <p:spPr>
          <a:xfrm>
            <a:off x="1956433" y="1605224"/>
            <a:ext cx="4869456" cy="94945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700"/>
              <a:buFont typeface="Lato"/>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6" name="Google Shape;236;p31"/>
          <p:cNvSpPr txBox="1">
            <a:spLocks noGrp="1"/>
          </p:cNvSpPr>
          <p:nvPr>
            <p:ph type="subTitle" idx="2"/>
          </p:nvPr>
        </p:nvSpPr>
        <p:spPr>
          <a:xfrm>
            <a:off x="1956433" y="2794171"/>
            <a:ext cx="4869456" cy="277673"/>
          </a:xfrm>
          <a:prstGeom prst="rect">
            <a:avLst/>
          </a:prstGeom>
          <a:noFill/>
          <a:ln>
            <a:noFill/>
          </a:ln>
        </p:spPr>
        <p:txBody>
          <a:bodyPr spcFirstLastPara="1" wrap="square" lIns="0" tIns="0" rIns="0" bIns="0" anchor="t" anchorCtr="0">
            <a:noAutofit/>
          </a:bodyPr>
          <a:lstStyle>
            <a:lvl1pPr lvl="0" algn="l">
              <a:lnSpc>
                <a:spcPct val="110000"/>
              </a:lnSpc>
              <a:spcBef>
                <a:spcPts val="1200"/>
              </a:spcBef>
              <a:spcAft>
                <a:spcPts val="0"/>
              </a:spcAft>
              <a:buClr>
                <a:schemeClr val="lt1"/>
              </a:buClr>
              <a:buSzPts val="1800"/>
              <a:buNone/>
              <a:defRPr sz="1800">
                <a:solidFill>
                  <a:schemeClr val="lt1"/>
                </a:solidFill>
              </a:defRPr>
            </a:lvl1pPr>
            <a:lvl2pPr lvl="1" algn="ctr">
              <a:lnSpc>
                <a:spcPct val="95000"/>
              </a:lnSpc>
              <a:spcBef>
                <a:spcPts val="400"/>
              </a:spcBef>
              <a:spcAft>
                <a:spcPts val="0"/>
              </a:spcAft>
              <a:buClr>
                <a:schemeClr val="dk1"/>
              </a:buClr>
              <a:buSzPts val="1500"/>
              <a:buNone/>
              <a:defRPr sz="1500"/>
            </a:lvl2pPr>
            <a:lvl3pPr lvl="2" algn="ctr">
              <a:lnSpc>
                <a:spcPct val="95000"/>
              </a:lnSpc>
              <a:spcBef>
                <a:spcPts val="400"/>
              </a:spcBef>
              <a:spcAft>
                <a:spcPts val="0"/>
              </a:spcAft>
              <a:buClr>
                <a:schemeClr val="dk1"/>
              </a:buClr>
              <a:buSzPts val="1400"/>
              <a:buNone/>
              <a:defRPr sz="1400"/>
            </a:lvl3pPr>
            <a:lvl4pPr lvl="3" algn="ctr">
              <a:lnSpc>
                <a:spcPct val="95000"/>
              </a:lnSpc>
              <a:spcBef>
                <a:spcPts val="400"/>
              </a:spcBef>
              <a:spcAft>
                <a:spcPts val="0"/>
              </a:spcAft>
              <a:buClr>
                <a:schemeClr val="dk1"/>
              </a:buClr>
              <a:buSzPts val="1200"/>
              <a:buNone/>
              <a:defRPr sz="1200"/>
            </a:lvl4pPr>
            <a:lvl5pPr lvl="4" algn="ctr">
              <a:lnSpc>
                <a:spcPct val="95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237"/>
        <p:cNvGrpSpPr/>
        <p:nvPr/>
      </p:nvGrpSpPr>
      <p:grpSpPr>
        <a:xfrm>
          <a:off x="0" y="0"/>
          <a:ext cx="0" cy="0"/>
          <a:chOff x="0" y="0"/>
          <a:chExt cx="0" cy="0"/>
        </a:xfrm>
      </p:grpSpPr>
      <p:pic>
        <p:nvPicPr>
          <p:cNvPr id="238" name="Google Shape;238;p32"/>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239" name="Google Shape;239;p32"/>
          <p:cNvSpPr/>
          <p:nvPr/>
        </p:nvSpPr>
        <p:spPr>
          <a:xfrm>
            <a:off x="4387788" y="1"/>
            <a:ext cx="4756211" cy="5143500"/>
          </a:xfrm>
          <a:prstGeom prst="rect">
            <a:avLst/>
          </a:prstGeom>
          <a:gradFill>
            <a:gsLst>
              <a:gs pos="0">
                <a:srgbClr val="73992F"/>
              </a:gs>
              <a:gs pos="27000">
                <a:srgbClr val="73992F"/>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40" name="Google Shape;240;p32"/>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1" name="Google Shape;241;p32"/>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sz="700">
                <a:solidFill>
                  <a:schemeClr val="lt2"/>
                </a:solidFill>
                <a:latin typeface="Lato"/>
                <a:ea typeface="Lato"/>
                <a:cs typeface="Lato"/>
                <a:sym typeface="Lato"/>
              </a:defRPr>
            </a:lvl1pPr>
            <a:lvl2pPr marL="0" lvl="1" indent="0" algn="r">
              <a:spcBef>
                <a:spcPts val="0"/>
              </a:spcBef>
              <a:buNone/>
              <a:defRPr sz="700">
                <a:solidFill>
                  <a:schemeClr val="lt2"/>
                </a:solidFill>
                <a:latin typeface="Lato"/>
                <a:ea typeface="Lato"/>
                <a:cs typeface="Lato"/>
                <a:sym typeface="Lato"/>
              </a:defRPr>
            </a:lvl2pPr>
            <a:lvl3pPr marL="0" lvl="2" indent="0" algn="r">
              <a:spcBef>
                <a:spcPts val="0"/>
              </a:spcBef>
              <a:buNone/>
              <a:defRPr sz="700">
                <a:solidFill>
                  <a:schemeClr val="lt2"/>
                </a:solidFill>
                <a:latin typeface="Lato"/>
                <a:ea typeface="Lato"/>
                <a:cs typeface="Lato"/>
                <a:sym typeface="Lato"/>
              </a:defRPr>
            </a:lvl3pPr>
            <a:lvl4pPr marL="0" lvl="3" indent="0" algn="r">
              <a:spcBef>
                <a:spcPts val="0"/>
              </a:spcBef>
              <a:buNone/>
              <a:defRPr sz="700">
                <a:solidFill>
                  <a:schemeClr val="lt2"/>
                </a:solidFill>
                <a:latin typeface="Lato"/>
                <a:ea typeface="Lato"/>
                <a:cs typeface="Lato"/>
                <a:sym typeface="Lato"/>
              </a:defRPr>
            </a:lvl4pPr>
            <a:lvl5pPr marL="0" lvl="4" indent="0" algn="r">
              <a:spcBef>
                <a:spcPts val="0"/>
              </a:spcBef>
              <a:buNone/>
              <a:defRPr sz="700">
                <a:solidFill>
                  <a:schemeClr val="lt2"/>
                </a:solidFill>
                <a:latin typeface="Lato"/>
                <a:ea typeface="Lato"/>
                <a:cs typeface="Lato"/>
                <a:sym typeface="Lato"/>
              </a:defRPr>
            </a:lvl5pPr>
            <a:lvl6pPr marL="0" lvl="5" indent="0" algn="r">
              <a:spcBef>
                <a:spcPts val="0"/>
              </a:spcBef>
              <a:buNone/>
              <a:defRPr sz="700">
                <a:solidFill>
                  <a:schemeClr val="lt2"/>
                </a:solidFill>
                <a:latin typeface="Lato"/>
                <a:ea typeface="Lato"/>
                <a:cs typeface="Lato"/>
                <a:sym typeface="Lato"/>
              </a:defRPr>
            </a:lvl6pPr>
            <a:lvl7pPr marL="0" lvl="6" indent="0" algn="r">
              <a:spcBef>
                <a:spcPts val="0"/>
              </a:spcBef>
              <a:buNone/>
              <a:defRPr sz="700">
                <a:solidFill>
                  <a:schemeClr val="lt2"/>
                </a:solidFill>
                <a:latin typeface="Lato"/>
                <a:ea typeface="Lato"/>
                <a:cs typeface="Lato"/>
                <a:sym typeface="Lato"/>
              </a:defRPr>
            </a:lvl7pPr>
            <a:lvl8pPr marL="0" lvl="7" indent="0" algn="r">
              <a:spcBef>
                <a:spcPts val="0"/>
              </a:spcBef>
              <a:buNone/>
              <a:defRPr sz="700">
                <a:solidFill>
                  <a:schemeClr val="lt2"/>
                </a:solidFill>
                <a:latin typeface="Lato"/>
                <a:ea typeface="Lato"/>
                <a:cs typeface="Lato"/>
                <a:sym typeface="Lato"/>
              </a:defRPr>
            </a:lvl8pPr>
            <a:lvl9pPr marL="0" lvl="8" indent="0" algn="r">
              <a:spcBef>
                <a:spcPts val="0"/>
              </a:spcBef>
              <a:buNone/>
              <a:defRPr sz="700">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242" name="Google Shape;242;p32"/>
          <p:cNvCxnSpPr/>
          <p:nvPr/>
        </p:nvCxnSpPr>
        <p:spPr>
          <a:xfrm>
            <a:off x="8471220" y="4947568"/>
            <a:ext cx="0" cy="139249"/>
          </a:xfrm>
          <a:prstGeom prst="straightConnector1">
            <a:avLst/>
          </a:prstGeom>
          <a:noFill/>
          <a:ln w="9525" cap="flat" cmpd="sng">
            <a:solidFill>
              <a:schemeClr val="lt2"/>
            </a:solidFill>
            <a:prstDash val="solid"/>
            <a:miter lim="800000"/>
            <a:headEnd type="none" w="sm" len="sm"/>
            <a:tailEnd type="none" w="sm" len="sm"/>
          </a:ln>
        </p:spPr>
      </p:cxnSp>
      <p:sp>
        <p:nvSpPr>
          <p:cNvPr id="243" name="Google Shape;243;p32"/>
          <p:cNvSpPr txBox="1">
            <a:spLocks noGrp="1"/>
          </p:cNvSpPr>
          <p:nvPr>
            <p:ph type="body" idx="1"/>
          </p:nvPr>
        </p:nvSpPr>
        <p:spPr>
          <a:xfrm>
            <a:off x="4767309" y="1426362"/>
            <a:ext cx="4124589" cy="3268038"/>
          </a:xfrm>
          <a:prstGeom prst="rect">
            <a:avLst/>
          </a:prstGeom>
          <a:noFill/>
          <a:ln>
            <a:noFill/>
          </a:ln>
        </p:spPr>
        <p:txBody>
          <a:bodyPr spcFirstLastPara="1" wrap="square" lIns="0" tIns="0" rIns="0" bIns="0" anchor="t" anchorCtr="0">
            <a:noAutofit/>
          </a:bodyPr>
          <a:lstStyle>
            <a:lvl1pPr marL="457200" lvl="0" indent="-323850" algn="l">
              <a:lnSpc>
                <a:spcPct val="110000"/>
              </a:lnSpc>
              <a:spcBef>
                <a:spcPts val="1200"/>
              </a:spcBef>
              <a:spcAft>
                <a:spcPts val="0"/>
              </a:spcAft>
              <a:buClr>
                <a:schemeClr val="lt1"/>
              </a:buClr>
              <a:buSzPts val="1500"/>
              <a:buFont typeface="Arial"/>
              <a:buChar char="•"/>
              <a:defRPr sz="15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4" name="Google Shape;244;p32"/>
          <p:cNvSpPr txBox="1"/>
          <p:nvPr/>
        </p:nvSpPr>
        <p:spPr>
          <a:xfrm>
            <a:off x="4833891" y="462049"/>
            <a:ext cx="3126324"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3000">
                <a:solidFill>
                  <a:schemeClr val="lt1"/>
                </a:solidFill>
                <a:latin typeface="Lato"/>
                <a:ea typeface="Lato"/>
                <a:cs typeface="Lato"/>
                <a:sym typeface="Lato"/>
              </a:rPr>
              <a:t>AGENDA</a:t>
            </a:r>
            <a:endParaRPr sz="1100"/>
          </a:p>
        </p:txBody>
      </p:sp>
      <p:grpSp>
        <p:nvGrpSpPr>
          <p:cNvPr id="245" name="Google Shape;245;p32"/>
          <p:cNvGrpSpPr/>
          <p:nvPr/>
        </p:nvGrpSpPr>
        <p:grpSpPr>
          <a:xfrm>
            <a:off x="7743717" y="4944674"/>
            <a:ext cx="523943" cy="143933"/>
            <a:chOff x="1855788" y="3378201"/>
            <a:chExt cx="3709987" cy="1019175"/>
          </a:xfrm>
        </p:grpSpPr>
        <p:sp>
          <p:nvSpPr>
            <p:cNvPr id="246" name="Google Shape;246;p32"/>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47" name="Google Shape;247;p32"/>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48" name="Google Shape;248;p32"/>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49" name="Google Shape;249;p32"/>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0" name="Google Shape;250;p32"/>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1" name="Google Shape;251;p32"/>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2" name="Google Shape;252;p32"/>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3" name="Google Shape;253;p32"/>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4" name="Google Shape;254;p32"/>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5" name="Google Shape;255;p32"/>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6" name="Google Shape;256;p32"/>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7" name="Google Shape;257;p32"/>
            <p:cNvSpPr/>
            <p:nvPr/>
          </p:nvSpPr>
          <p:spPr>
            <a:xfrm>
              <a:off x="3676650" y="3397251"/>
              <a:ext cx="61912" cy="712788"/>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8" name="Google Shape;258;p32"/>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9" name="Google Shape;259;p32"/>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60" name="Google Shape;260;p32"/>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61" name="Google Shape;261;p32"/>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62" name="Google Shape;262;p32"/>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cxnSp>
        <p:nvCxnSpPr>
          <p:cNvPr id="263" name="Google Shape;263;p32"/>
          <p:cNvCxnSpPr/>
          <p:nvPr/>
        </p:nvCxnSpPr>
        <p:spPr>
          <a:xfrm>
            <a:off x="4833891" y="938306"/>
            <a:ext cx="3969641" cy="0"/>
          </a:xfrm>
          <a:prstGeom prst="straightConnector1">
            <a:avLst/>
          </a:prstGeom>
          <a:noFill/>
          <a:ln w="9525" cap="flat" cmpd="sng">
            <a:solidFill>
              <a:schemeClr val="lt2"/>
            </a:solidFill>
            <a:prstDash val="solid"/>
            <a:miter lim="800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Division">
  <p:cSld name="1_Division">
    <p:spTree>
      <p:nvGrpSpPr>
        <p:cNvPr id="1" name="Shape 264"/>
        <p:cNvGrpSpPr/>
        <p:nvPr/>
      </p:nvGrpSpPr>
      <p:grpSpPr>
        <a:xfrm>
          <a:off x="0" y="0"/>
          <a:ext cx="0" cy="0"/>
          <a:chOff x="0" y="0"/>
          <a:chExt cx="0" cy="0"/>
        </a:xfrm>
      </p:grpSpPr>
      <p:pic>
        <p:nvPicPr>
          <p:cNvPr id="265" name="Google Shape;265;p33"/>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266" name="Google Shape;266;p33"/>
          <p:cNvSpPr/>
          <p:nvPr/>
        </p:nvSpPr>
        <p:spPr>
          <a:xfrm>
            <a:off x="4387788" y="1"/>
            <a:ext cx="4756211" cy="5143500"/>
          </a:xfrm>
          <a:prstGeom prst="rect">
            <a:avLst/>
          </a:prstGeom>
          <a:gradFill>
            <a:gsLst>
              <a:gs pos="0">
                <a:srgbClr val="73992F"/>
              </a:gs>
              <a:gs pos="54000">
                <a:srgbClr val="73992F"/>
              </a:gs>
              <a:gs pos="100000">
                <a:schemeClr val="accent1"/>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67" name="Google Shape;267;p33"/>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8" name="Google Shape;268;p33"/>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sz="700">
                <a:solidFill>
                  <a:schemeClr val="lt2"/>
                </a:solidFill>
                <a:latin typeface="Lato"/>
                <a:ea typeface="Lato"/>
                <a:cs typeface="Lato"/>
                <a:sym typeface="Lato"/>
              </a:defRPr>
            </a:lvl1pPr>
            <a:lvl2pPr marL="0" lvl="1" indent="0" algn="r">
              <a:spcBef>
                <a:spcPts val="0"/>
              </a:spcBef>
              <a:buNone/>
              <a:defRPr sz="700">
                <a:solidFill>
                  <a:schemeClr val="lt2"/>
                </a:solidFill>
                <a:latin typeface="Lato"/>
                <a:ea typeface="Lato"/>
                <a:cs typeface="Lato"/>
                <a:sym typeface="Lato"/>
              </a:defRPr>
            </a:lvl2pPr>
            <a:lvl3pPr marL="0" lvl="2" indent="0" algn="r">
              <a:spcBef>
                <a:spcPts val="0"/>
              </a:spcBef>
              <a:buNone/>
              <a:defRPr sz="700">
                <a:solidFill>
                  <a:schemeClr val="lt2"/>
                </a:solidFill>
                <a:latin typeface="Lato"/>
                <a:ea typeface="Lato"/>
                <a:cs typeface="Lato"/>
                <a:sym typeface="Lato"/>
              </a:defRPr>
            </a:lvl3pPr>
            <a:lvl4pPr marL="0" lvl="3" indent="0" algn="r">
              <a:spcBef>
                <a:spcPts val="0"/>
              </a:spcBef>
              <a:buNone/>
              <a:defRPr sz="700">
                <a:solidFill>
                  <a:schemeClr val="lt2"/>
                </a:solidFill>
                <a:latin typeface="Lato"/>
                <a:ea typeface="Lato"/>
                <a:cs typeface="Lato"/>
                <a:sym typeface="Lato"/>
              </a:defRPr>
            </a:lvl4pPr>
            <a:lvl5pPr marL="0" lvl="4" indent="0" algn="r">
              <a:spcBef>
                <a:spcPts val="0"/>
              </a:spcBef>
              <a:buNone/>
              <a:defRPr sz="700">
                <a:solidFill>
                  <a:schemeClr val="lt2"/>
                </a:solidFill>
                <a:latin typeface="Lato"/>
                <a:ea typeface="Lato"/>
                <a:cs typeface="Lato"/>
                <a:sym typeface="Lato"/>
              </a:defRPr>
            </a:lvl5pPr>
            <a:lvl6pPr marL="0" lvl="5" indent="0" algn="r">
              <a:spcBef>
                <a:spcPts val="0"/>
              </a:spcBef>
              <a:buNone/>
              <a:defRPr sz="700">
                <a:solidFill>
                  <a:schemeClr val="lt2"/>
                </a:solidFill>
                <a:latin typeface="Lato"/>
                <a:ea typeface="Lato"/>
                <a:cs typeface="Lato"/>
                <a:sym typeface="Lato"/>
              </a:defRPr>
            </a:lvl6pPr>
            <a:lvl7pPr marL="0" lvl="6" indent="0" algn="r">
              <a:spcBef>
                <a:spcPts val="0"/>
              </a:spcBef>
              <a:buNone/>
              <a:defRPr sz="700">
                <a:solidFill>
                  <a:schemeClr val="lt2"/>
                </a:solidFill>
                <a:latin typeface="Lato"/>
                <a:ea typeface="Lato"/>
                <a:cs typeface="Lato"/>
                <a:sym typeface="Lato"/>
              </a:defRPr>
            </a:lvl7pPr>
            <a:lvl8pPr marL="0" lvl="7" indent="0" algn="r">
              <a:spcBef>
                <a:spcPts val="0"/>
              </a:spcBef>
              <a:buNone/>
              <a:defRPr sz="700">
                <a:solidFill>
                  <a:schemeClr val="lt2"/>
                </a:solidFill>
                <a:latin typeface="Lato"/>
                <a:ea typeface="Lato"/>
                <a:cs typeface="Lato"/>
                <a:sym typeface="Lato"/>
              </a:defRPr>
            </a:lvl8pPr>
            <a:lvl9pPr marL="0" lvl="8" indent="0" algn="r">
              <a:spcBef>
                <a:spcPts val="0"/>
              </a:spcBef>
              <a:buNone/>
              <a:defRPr sz="700">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269" name="Google Shape;269;p33"/>
          <p:cNvCxnSpPr/>
          <p:nvPr/>
        </p:nvCxnSpPr>
        <p:spPr>
          <a:xfrm>
            <a:off x="8471220" y="4947568"/>
            <a:ext cx="0" cy="139249"/>
          </a:xfrm>
          <a:prstGeom prst="straightConnector1">
            <a:avLst/>
          </a:prstGeom>
          <a:noFill/>
          <a:ln w="9525" cap="flat" cmpd="sng">
            <a:solidFill>
              <a:schemeClr val="lt2"/>
            </a:solidFill>
            <a:prstDash val="solid"/>
            <a:miter lim="800000"/>
            <a:headEnd type="none" w="sm" len="sm"/>
            <a:tailEnd type="none" w="sm" len="sm"/>
          </a:ln>
        </p:spPr>
      </p:cxnSp>
      <p:sp>
        <p:nvSpPr>
          <p:cNvPr id="270" name="Google Shape;270;p33"/>
          <p:cNvSpPr txBox="1">
            <a:spLocks noGrp="1"/>
          </p:cNvSpPr>
          <p:nvPr>
            <p:ph type="body" idx="1"/>
          </p:nvPr>
        </p:nvSpPr>
        <p:spPr>
          <a:xfrm>
            <a:off x="4867524" y="1864311"/>
            <a:ext cx="3849251" cy="805649"/>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200"/>
              </a:spcBef>
              <a:spcAft>
                <a:spcPts val="0"/>
              </a:spcAft>
              <a:buClr>
                <a:schemeClr val="lt1"/>
              </a:buClr>
              <a:buSzPts val="2400"/>
              <a:buFont typeface="Arial"/>
              <a:buNone/>
              <a:defRPr sz="24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271" name="Google Shape;271;p33"/>
          <p:cNvGrpSpPr/>
          <p:nvPr/>
        </p:nvGrpSpPr>
        <p:grpSpPr>
          <a:xfrm>
            <a:off x="7743717" y="4944674"/>
            <a:ext cx="523943" cy="143933"/>
            <a:chOff x="1855788" y="3378201"/>
            <a:chExt cx="3709987" cy="1019175"/>
          </a:xfrm>
        </p:grpSpPr>
        <p:sp>
          <p:nvSpPr>
            <p:cNvPr id="272" name="Google Shape;272;p33"/>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3" name="Google Shape;273;p33"/>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4" name="Google Shape;274;p33"/>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5" name="Google Shape;275;p33"/>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6" name="Google Shape;276;p33"/>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7" name="Google Shape;277;p33"/>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8" name="Google Shape;278;p33"/>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9" name="Google Shape;279;p33"/>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0" name="Google Shape;280;p33"/>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1" name="Google Shape;281;p33"/>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2" name="Google Shape;282;p33"/>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3" name="Google Shape;283;p33"/>
            <p:cNvSpPr/>
            <p:nvPr/>
          </p:nvSpPr>
          <p:spPr>
            <a:xfrm>
              <a:off x="3676650" y="3397251"/>
              <a:ext cx="61912" cy="712788"/>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4" name="Google Shape;284;p33"/>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5" name="Google Shape;285;p33"/>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6" name="Google Shape;286;p33"/>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7" name="Google Shape;287;p33"/>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8" name="Google Shape;288;p33"/>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289"/>
        <p:cNvGrpSpPr/>
        <p:nvPr/>
      </p:nvGrpSpPr>
      <p:grpSpPr>
        <a:xfrm>
          <a:off x="0" y="0"/>
          <a:ext cx="0" cy="0"/>
          <a:chOff x="0" y="0"/>
          <a:chExt cx="0" cy="0"/>
        </a:xfrm>
      </p:grpSpPr>
      <p:pic>
        <p:nvPicPr>
          <p:cNvPr id="290" name="Google Shape;290;p34"/>
          <p:cNvPicPr preferRelativeResize="0"/>
          <p:nvPr/>
        </p:nvPicPr>
        <p:blipFill rotWithShape="1">
          <a:blip r:embed="rId2">
            <a:alphaModFix/>
          </a:blip>
          <a:srcRect/>
          <a:stretch/>
        </p:blipFill>
        <p:spPr>
          <a:xfrm>
            <a:off x="0" y="1"/>
            <a:ext cx="5143500" cy="5143500"/>
          </a:xfrm>
          <a:prstGeom prst="rect">
            <a:avLst/>
          </a:prstGeom>
          <a:noFill/>
          <a:ln>
            <a:noFill/>
          </a:ln>
        </p:spPr>
      </p:pic>
      <p:sp>
        <p:nvSpPr>
          <p:cNvPr id="291" name="Google Shape;291;p34"/>
          <p:cNvSpPr/>
          <p:nvPr/>
        </p:nvSpPr>
        <p:spPr>
          <a:xfrm>
            <a:off x="4387788" y="1"/>
            <a:ext cx="4756211" cy="5143500"/>
          </a:xfrm>
          <a:prstGeom prst="rect">
            <a:avLst/>
          </a:prstGeom>
          <a:gradFill>
            <a:gsLst>
              <a:gs pos="0">
                <a:srgbClr val="73992F"/>
              </a:gs>
              <a:gs pos="27000">
                <a:srgbClr val="73992F"/>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92" name="Google Shape;292;p34"/>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3" name="Google Shape;293;p34"/>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sz="700">
                <a:solidFill>
                  <a:schemeClr val="lt2"/>
                </a:solidFill>
                <a:latin typeface="Lato"/>
                <a:ea typeface="Lato"/>
                <a:cs typeface="Lato"/>
                <a:sym typeface="Lato"/>
              </a:defRPr>
            </a:lvl1pPr>
            <a:lvl2pPr marL="0" lvl="1" indent="0" algn="r">
              <a:spcBef>
                <a:spcPts val="0"/>
              </a:spcBef>
              <a:buNone/>
              <a:defRPr sz="700">
                <a:solidFill>
                  <a:schemeClr val="lt2"/>
                </a:solidFill>
                <a:latin typeface="Lato"/>
                <a:ea typeface="Lato"/>
                <a:cs typeface="Lato"/>
                <a:sym typeface="Lato"/>
              </a:defRPr>
            </a:lvl2pPr>
            <a:lvl3pPr marL="0" lvl="2" indent="0" algn="r">
              <a:spcBef>
                <a:spcPts val="0"/>
              </a:spcBef>
              <a:buNone/>
              <a:defRPr sz="700">
                <a:solidFill>
                  <a:schemeClr val="lt2"/>
                </a:solidFill>
                <a:latin typeface="Lato"/>
                <a:ea typeface="Lato"/>
                <a:cs typeface="Lato"/>
                <a:sym typeface="Lato"/>
              </a:defRPr>
            </a:lvl3pPr>
            <a:lvl4pPr marL="0" lvl="3" indent="0" algn="r">
              <a:spcBef>
                <a:spcPts val="0"/>
              </a:spcBef>
              <a:buNone/>
              <a:defRPr sz="700">
                <a:solidFill>
                  <a:schemeClr val="lt2"/>
                </a:solidFill>
                <a:latin typeface="Lato"/>
                <a:ea typeface="Lato"/>
                <a:cs typeface="Lato"/>
                <a:sym typeface="Lato"/>
              </a:defRPr>
            </a:lvl4pPr>
            <a:lvl5pPr marL="0" lvl="4" indent="0" algn="r">
              <a:spcBef>
                <a:spcPts val="0"/>
              </a:spcBef>
              <a:buNone/>
              <a:defRPr sz="700">
                <a:solidFill>
                  <a:schemeClr val="lt2"/>
                </a:solidFill>
                <a:latin typeface="Lato"/>
                <a:ea typeface="Lato"/>
                <a:cs typeface="Lato"/>
                <a:sym typeface="Lato"/>
              </a:defRPr>
            </a:lvl5pPr>
            <a:lvl6pPr marL="0" lvl="5" indent="0" algn="r">
              <a:spcBef>
                <a:spcPts val="0"/>
              </a:spcBef>
              <a:buNone/>
              <a:defRPr sz="700">
                <a:solidFill>
                  <a:schemeClr val="lt2"/>
                </a:solidFill>
                <a:latin typeface="Lato"/>
                <a:ea typeface="Lato"/>
                <a:cs typeface="Lato"/>
                <a:sym typeface="Lato"/>
              </a:defRPr>
            </a:lvl6pPr>
            <a:lvl7pPr marL="0" lvl="6" indent="0" algn="r">
              <a:spcBef>
                <a:spcPts val="0"/>
              </a:spcBef>
              <a:buNone/>
              <a:defRPr sz="700">
                <a:solidFill>
                  <a:schemeClr val="lt2"/>
                </a:solidFill>
                <a:latin typeface="Lato"/>
                <a:ea typeface="Lato"/>
                <a:cs typeface="Lato"/>
                <a:sym typeface="Lato"/>
              </a:defRPr>
            </a:lvl7pPr>
            <a:lvl8pPr marL="0" lvl="7" indent="0" algn="r">
              <a:spcBef>
                <a:spcPts val="0"/>
              </a:spcBef>
              <a:buNone/>
              <a:defRPr sz="700">
                <a:solidFill>
                  <a:schemeClr val="lt2"/>
                </a:solidFill>
                <a:latin typeface="Lato"/>
                <a:ea typeface="Lato"/>
                <a:cs typeface="Lato"/>
                <a:sym typeface="Lato"/>
              </a:defRPr>
            </a:lvl8pPr>
            <a:lvl9pPr marL="0" lvl="8" indent="0" algn="r">
              <a:spcBef>
                <a:spcPts val="0"/>
              </a:spcBef>
              <a:buNone/>
              <a:defRPr sz="700">
                <a:solidFill>
                  <a:schemeClr val="lt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294" name="Google Shape;294;p34"/>
          <p:cNvCxnSpPr/>
          <p:nvPr/>
        </p:nvCxnSpPr>
        <p:spPr>
          <a:xfrm>
            <a:off x="8471220" y="4947568"/>
            <a:ext cx="0" cy="139249"/>
          </a:xfrm>
          <a:prstGeom prst="straightConnector1">
            <a:avLst/>
          </a:prstGeom>
          <a:noFill/>
          <a:ln w="9525" cap="flat" cmpd="sng">
            <a:solidFill>
              <a:schemeClr val="lt2"/>
            </a:solidFill>
            <a:prstDash val="solid"/>
            <a:miter lim="800000"/>
            <a:headEnd type="none" w="sm" len="sm"/>
            <a:tailEnd type="none" w="sm" len="sm"/>
          </a:ln>
        </p:spPr>
      </p:cxnSp>
      <p:sp>
        <p:nvSpPr>
          <p:cNvPr id="295" name="Google Shape;295;p34"/>
          <p:cNvSpPr txBox="1">
            <a:spLocks noGrp="1"/>
          </p:cNvSpPr>
          <p:nvPr>
            <p:ph type="body" idx="1"/>
          </p:nvPr>
        </p:nvSpPr>
        <p:spPr>
          <a:xfrm>
            <a:off x="4767309" y="1426362"/>
            <a:ext cx="4124589" cy="3268038"/>
          </a:xfrm>
          <a:prstGeom prst="rect">
            <a:avLst/>
          </a:prstGeom>
          <a:noFill/>
          <a:ln>
            <a:noFill/>
          </a:ln>
        </p:spPr>
        <p:txBody>
          <a:bodyPr spcFirstLastPara="1" wrap="square" lIns="0" tIns="0" rIns="0" bIns="0" anchor="t" anchorCtr="0">
            <a:noAutofit/>
          </a:bodyPr>
          <a:lstStyle>
            <a:lvl1pPr marL="457200" lvl="0" indent="-323850" algn="l">
              <a:lnSpc>
                <a:spcPct val="110000"/>
              </a:lnSpc>
              <a:spcBef>
                <a:spcPts val="1200"/>
              </a:spcBef>
              <a:spcAft>
                <a:spcPts val="0"/>
              </a:spcAft>
              <a:buClr>
                <a:schemeClr val="lt1"/>
              </a:buClr>
              <a:buSzPts val="1500"/>
              <a:buFont typeface="Arial"/>
              <a:buChar char="•"/>
              <a:defRPr sz="1500">
                <a:solidFill>
                  <a:schemeClr val="lt1"/>
                </a:solidFill>
              </a:defRPr>
            </a:lvl1pPr>
            <a:lvl2pPr marL="914400" lvl="1" indent="-304800" algn="l">
              <a:lnSpc>
                <a:spcPct val="95000"/>
              </a:lnSpc>
              <a:spcBef>
                <a:spcPts val="400"/>
              </a:spcBef>
              <a:spcAft>
                <a:spcPts val="0"/>
              </a:spcAft>
              <a:buClr>
                <a:schemeClr val="lt1"/>
              </a:buClr>
              <a:buSzPts val="1200"/>
              <a:buChar char="•"/>
              <a:defRPr sz="1200">
                <a:solidFill>
                  <a:schemeClr val="lt1"/>
                </a:solidFill>
              </a:defRPr>
            </a:lvl2pPr>
            <a:lvl3pPr marL="1371600" lvl="2" indent="-298450" algn="l">
              <a:lnSpc>
                <a:spcPct val="95000"/>
              </a:lnSpc>
              <a:spcBef>
                <a:spcPts val="400"/>
              </a:spcBef>
              <a:spcAft>
                <a:spcPts val="0"/>
              </a:spcAft>
              <a:buClr>
                <a:schemeClr val="lt1"/>
              </a:buClr>
              <a:buSzPts val="1100"/>
              <a:buChar char="•"/>
              <a:defRPr sz="1100">
                <a:solidFill>
                  <a:schemeClr val="lt1"/>
                </a:solidFill>
              </a:defRPr>
            </a:lvl3pPr>
            <a:lvl4pPr marL="1828800" lvl="3" indent="-298450" algn="l">
              <a:lnSpc>
                <a:spcPct val="95000"/>
              </a:lnSpc>
              <a:spcBef>
                <a:spcPts val="400"/>
              </a:spcBef>
              <a:spcAft>
                <a:spcPts val="0"/>
              </a:spcAft>
              <a:buClr>
                <a:schemeClr val="lt1"/>
              </a:buClr>
              <a:buSzPts val="1100"/>
              <a:buChar char="•"/>
              <a:defRPr sz="1100">
                <a:solidFill>
                  <a:schemeClr val="lt1"/>
                </a:solidFill>
              </a:defRPr>
            </a:lvl4pPr>
            <a:lvl5pPr marL="2286000" lvl="4" indent="-298450" algn="l">
              <a:lnSpc>
                <a:spcPct val="95000"/>
              </a:lnSpc>
              <a:spcBef>
                <a:spcPts val="400"/>
              </a:spcBef>
              <a:spcAft>
                <a:spcPts val="0"/>
              </a:spcAft>
              <a:buClr>
                <a:schemeClr val="lt1"/>
              </a:buClr>
              <a:buSzPts val="1100"/>
              <a:buChar char="•"/>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6" name="Google Shape;296;p34"/>
          <p:cNvSpPr txBox="1"/>
          <p:nvPr/>
        </p:nvSpPr>
        <p:spPr>
          <a:xfrm>
            <a:off x="4833891" y="462049"/>
            <a:ext cx="3126324" cy="461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3000">
                <a:solidFill>
                  <a:schemeClr val="lt1"/>
                </a:solidFill>
                <a:latin typeface="Lato"/>
                <a:ea typeface="Lato"/>
                <a:cs typeface="Lato"/>
                <a:sym typeface="Lato"/>
              </a:rPr>
              <a:t>AGENDA</a:t>
            </a:r>
            <a:endParaRPr sz="1100"/>
          </a:p>
        </p:txBody>
      </p:sp>
      <p:grpSp>
        <p:nvGrpSpPr>
          <p:cNvPr id="297" name="Google Shape;297;p34"/>
          <p:cNvGrpSpPr/>
          <p:nvPr/>
        </p:nvGrpSpPr>
        <p:grpSpPr>
          <a:xfrm>
            <a:off x="7743717" y="4944674"/>
            <a:ext cx="523943" cy="143933"/>
            <a:chOff x="1855788" y="3378201"/>
            <a:chExt cx="3709987" cy="1019175"/>
          </a:xfrm>
        </p:grpSpPr>
        <p:sp>
          <p:nvSpPr>
            <p:cNvPr id="298" name="Google Shape;298;p34"/>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99" name="Google Shape;299;p34"/>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0" name="Google Shape;300;p34"/>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1" name="Google Shape;301;p34"/>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2" name="Google Shape;302;p34"/>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3" name="Google Shape;303;p34"/>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4" name="Google Shape;304;p34"/>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5" name="Google Shape;305;p34"/>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6" name="Google Shape;306;p34"/>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7" name="Google Shape;307;p34"/>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8" name="Google Shape;308;p34"/>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09" name="Google Shape;309;p34"/>
            <p:cNvSpPr/>
            <p:nvPr/>
          </p:nvSpPr>
          <p:spPr>
            <a:xfrm>
              <a:off x="3676650" y="3397251"/>
              <a:ext cx="61912" cy="712788"/>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0" name="Google Shape;310;p34"/>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1" name="Google Shape;311;p34"/>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2" name="Google Shape;312;p34"/>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3" name="Google Shape;313;p34"/>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4" name="Google Shape;314;p34"/>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cxnSp>
        <p:nvCxnSpPr>
          <p:cNvPr id="315" name="Google Shape;315;p34"/>
          <p:cNvCxnSpPr/>
          <p:nvPr/>
        </p:nvCxnSpPr>
        <p:spPr>
          <a:xfrm>
            <a:off x="4833891" y="938306"/>
            <a:ext cx="3969641" cy="0"/>
          </a:xfrm>
          <a:prstGeom prst="straightConnector1">
            <a:avLst/>
          </a:prstGeom>
          <a:noFill/>
          <a:ln w="9525" cap="flat" cmpd="sng">
            <a:solidFill>
              <a:schemeClr val="lt2"/>
            </a:solidFill>
            <a:prstDash val="solid"/>
            <a:miter lim="800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16"/>
        <p:cNvGrpSpPr/>
        <p:nvPr/>
      </p:nvGrpSpPr>
      <p:grpSpPr>
        <a:xfrm>
          <a:off x="0" y="0"/>
          <a:ext cx="0" cy="0"/>
          <a:chOff x="0" y="0"/>
          <a:chExt cx="0" cy="0"/>
        </a:xfrm>
      </p:grpSpPr>
      <p:sp>
        <p:nvSpPr>
          <p:cNvPr id="317" name="Google Shape;317;p35"/>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8" name="Google Shape;318;p35"/>
          <p:cNvSpPr txBox="1">
            <a:spLocks noGrp="1"/>
          </p:cNvSpPr>
          <p:nvPr>
            <p:ph type="body" idx="1"/>
          </p:nvPr>
        </p:nvSpPr>
        <p:spPr>
          <a:xfrm>
            <a:off x="499343" y="1576878"/>
            <a:ext cx="8310454" cy="154311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9" name="Google Shape;319;p35"/>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0" name="Google Shape;320;p35"/>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21" name="Google Shape;321;p35"/>
          <p:cNvSpPr txBox="1">
            <a:spLocks noGrp="1"/>
          </p:cNvSpPr>
          <p:nvPr>
            <p:ph type="body" idx="2"/>
          </p:nvPr>
        </p:nvSpPr>
        <p:spPr>
          <a:xfrm>
            <a:off x="498242" y="1026423"/>
            <a:ext cx="8267933" cy="34532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22"/>
        <p:cNvGrpSpPr/>
        <p:nvPr/>
      </p:nvGrpSpPr>
      <p:grpSpPr>
        <a:xfrm>
          <a:off x="0" y="0"/>
          <a:ext cx="0" cy="0"/>
          <a:chOff x="0" y="0"/>
          <a:chExt cx="0" cy="0"/>
        </a:xfrm>
      </p:grpSpPr>
      <p:sp>
        <p:nvSpPr>
          <p:cNvPr id="323" name="Google Shape;323;p36"/>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4" name="Google Shape;324;p36"/>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25" name="Google Shape;325;p36"/>
          <p:cNvSpPr/>
          <p:nvPr/>
        </p:nvSpPr>
        <p:spPr>
          <a:xfrm>
            <a:off x="0" y="0"/>
            <a:ext cx="9144000" cy="1324708"/>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eft graphic">
  <p:cSld name="left graphic">
    <p:spTree>
      <p:nvGrpSpPr>
        <p:cNvPr id="1" name="Shape 326"/>
        <p:cNvGrpSpPr/>
        <p:nvPr/>
      </p:nvGrpSpPr>
      <p:grpSpPr>
        <a:xfrm>
          <a:off x="0" y="0"/>
          <a:ext cx="0" cy="0"/>
          <a:chOff x="0" y="0"/>
          <a:chExt cx="0" cy="0"/>
        </a:xfrm>
      </p:grpSpPr>
      <p:sp>
        <p:nvSpPr>
          <p:cNvPr id="327" name="Google Shape;327;p37"/>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8" name="Google Shape;328;p37"/>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9" name="Google Shape;329;p37"/>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30" name="Google Shape;330;p37"/>
          <p:cNvSpPr txBox="1">
            <a:spLocks noGrp="1"/>
          </p:cNvSpPr>
          <p:nvPr>
            <p:ph type="body" idx="1"/>
          </p:nvPr>
        </p:nvSpPr>
        <p:spPr>
          <a:xfrm>
            <a:off x="5143500" y="1535723"/>
            <a:ext cx="3592781" cy="3135481"/>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1200"/>
              </a:spcBef>
              <a:spcAft>
                <a:spcPts val="0"/>
              </a:spcAft>
              <a:buClr>
                <a:schemeClr val="dk1"/>
              </a:buClr>
              <a:buSzPts val="1100"/>
              <a:buFont typeface="Arial"/>
              <a:buChar char="•"/>
              <a:defRPr/>
            </a:lvl1pPr>
            <a:lvl2pPr marL="914400" lvl="1" indent="-298450" algn="l">
              <a:lnSpc>
                <a:spcPct val="95000"/>
              </a:lnSpc>
              <a:spcBef>
                <a:spcPts val="400"/>
              </a:spcBef>
              <a:spcAft>
                <a:spcPts val="0"/>
              </a:spcAft>
              <a:buClr>
                <a:schemeClr val="dk1"/>
              </a:buClr>
              <a:buSzPts val="1100"/>
              <a:buFont typeface="Lato"/>
              <a:buChar char="–"/>
              <a:defRPr/>
            </a:lvl2pPr>
            <a:lvl3pPr marL="1371600" lvl="2" indent="-285750" algn="l">
              <a:lnSpc>
                <a:spcPct val="95000"/>
              </a:lnSpc>
              <a:spcBef>
                <a:spcPts val="400"/>
              </a:spcBef>
              <a:spcAft>
                <a:spcPts val="0"/>
              </a:spcAft>
              <a:buClr>
                <a:schemeClr val="dk1"/>
              </a:buClr>
              <a:buSzPts val="900"/>
              <a:buChar char="•"/>
              <a:defRPr/>
            </a:lvl3pPr>
            <a:lvl4pPr marL="1828800" lvl="3" indent="-279400" algn="l">
              <a:lnSpc>
                <a:spcPct val="95000"/>
              </a:lnSpc>
              <a:spcBef>
                <a:spcPts val="400"/>
              </a:spcBef>
              <a:spcAft>
                <a:spcPts val="0"/>
              </a:spcAft>
              <a:buClr>
                <a:schemeClr val="dk1"/>
              </a:buClr>
              <a:buSzPts val="800"/>
              <a:buChar char="•"/>
              <a:defRPr sz="800"/>
            </a:lvl4pPr>
            <a:lvl5pPr marL="2286000" lvl="4" indent="-279400" algn="l">
              <a:lnSpc>
                <a:spcPct val="95000"/>
              </a:lnSpc>
              <a:spcBef>
                <a:spcPts val="400"/>
              </a:spcBef>
              <a:spcAft>
                <a:spcPts val="0"/>
              </a:spcAft>
              <a:buClr>
                <a:schemeClr val="dk1"/>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1" name="Google Shape;331;p37"/>
          <p:cNvSpPr txBox="1">
            <a:spLocks noGrp="1"/>
          </p:cNvSpPr>
          <p:nvPr>
            <p:ph type="body" idx="2"/>
          </p:nvPr>
        </p:nvSpPr>
        <p:spPr>
          <a:xfrm>
            <a:off x="485775" y="1243013"/>
            <a:ext cx="3602831" cy="2405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2" name="Google Shape;332;p37"/>
          <p:cNvSpPr txBox="1">
            <a:spLocks noGrp="1"/>
          </p:cNvSpPr>
          <p:nvPr>
            <p:ph type="body" idx="3"/>
          </p:nvPr>
        </p:nvSpPr>
        <p:spPr>
          <a:xfrm>
            <a:off x="5143500" y="1243013"/>
            <a:ext cx="3602831" cy="2405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accent1"/>
              </a:buClr>
              <a:buSzPts val="1200"/>
              <a:buNone/>
              <a:defRPr sz="1200" b="1">
                <a:solidFill>
                  <a:schemeClr val="accent1"/>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thank you">
  <p:cSld name="1_thank you">
    <p:spTree>
      <p:nvGrpSpPr>
        <p:cNvPr id="1" name="Shape 346"/>
        <p:cNvGrpSpPr/>
        <p:nvPr/>
      </p:nvGrpSpPr>
      <p:grpSpPr>
        <a:xfrm>
          <a:off x="0" y="0"/>
          <a:ext cx="0" cy="0"/>
          <a:chOff x="0" y="0"/>
          <a:chExt cx="0" cy="0"/>
        </a:xfrm>
      </p:grpSpPr>
      <p:pic>
        <p:nvPicPr>
          <p:cNvPr id="347" name="Google Shape;347;p39"/>
          <p:cNvPicPr preferRelativeResize="0"/>
          <p:nvPr/>
        </p:nvPicPr>
        <p:blipFill rotWithShape="1">
          <a:blip r:embed="rId2">
            <a:alphaModFix/>
          </a:blip>
          <a:srcRect/>
          <a:stretch/>
        </p:blipFill>
        <p:spPr>
          <a:xfrm>
            <a:off x="886" y="3980"/>
            <a:ext cx="9142228" cy="5140640"/>
          </a:xfrm>
          <a:prstGeom prst="rect">
            <a:avLst/>
          </a:prstGeom>
          <a:noFill/>
          <a:ln>
            <a:noFill/>
          </a:ln>
        </p:spPr>
      </p:pic>
      <p:pic>
        <p:nvPicPr>
          <p:cNvPr id="348" name="Google Shape;348;p39"/>
          <p:cNvPicPr preferRelativeResize="0"/>
          <p:nvPr/>
        </p:nvPicPr>
        <p:blipFill rotWithShape="1">
          <a:blip r:embed="rId3">
            <a:alphaModFix/>
          </a:blip>
          <a:srcRect/>
          <a:stretch/>
        </p:blipFill>
        <p:spPr>
          <a:xfrm>
            <a:off x="3668101" y="2881722"/>
            <a:ext cx="1744013" cy="245470"/>
          </a:xfrm>
          <a:prstGeom prst="rect">
            <a:avLst/>
          </a:prstGeom>
          <a:noFill/>
          <a:ln>
            <a:noFill/>
          </a:ln>
        </p:spPr>
      </p:pic>
      <p:sp>
        <p:nvSpPr>
          <p:cNvPr id="349" name="Google Shape;349;p39"/>
          <p:cNvSpPr txBox="1"/>
          <p:nvPr/>
        </p:nvSpPr>
        <p:spPr>
          <a:xfrm>
            <a:off x="1404258" y="1947093"/>
            <a:ext cx="6296296" cy="36933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400">
                <a:solidFill>
                  <a:schemeClr val="lt2"/>
                </a:solidFill>
                <a:latin typeface="Lato"/>
                <a:ea typeface="Lato"/>
                <a:cs typeface="Lato"/>
                <a:sym typeface="Lato"/>
              </a:rPr>
              <a:t>THANK YOU</a:t>
            </a:r>
            <a:endParaRPr sz="1100"/>
          </a:p>
        </p:txBody>
      </p:sp>
      <p:cxnSp>
        <p:nvCxnSpPr>
          <p:cNvPr id="350" name="Google Shape;350;p39"/>
          <p:cNvCxnSpPr/>
          <p:nvPr/>
        </p:nvCxnSpPr>
        <p:spPr>
          <a:xfrm>
            <a:off x="3860075" y="2575322"/>
            <a:ext cx="1378131" cy="0"/>
          </a:xfrm>
          <a:prstGeom prst="straightConnector1">
            <a:avLst/>
          </a:prstGeom>
          <a:noFill/>
          <a:ln w="22225" cap="flat" cmpd="sng">
            <a:solidFill>
              <a:schemeClr val="lt2"/>
            </a:solidFill>
            <a:prstDash val="solid"/>
            <a:miter lim="800000"/>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322">
          <p15:clr>
            <a:srgbClr val="FBAE40"/>
          </p15:clr>
        </p15:guide>
        <p15:guide id="2" pos="34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thank you">
  <p:cSld name="2_thank you">
    <p:spTree>
      <p:nvGrpSpPr>
        <p:cNvPr id="1" name="Shape 351"/>
        <p:cNvGrpSpPr/>
        <p:nvPr/>
      </p:nvGrpSpPr>
      <p:grpSpPr>
        <a:xfrm>
          <a:off x="0" y="0"/>
          <a:ext cx="0" cy="0"/>
          <a:chOff x="0" y="0"/>
          <a:chExt cx="0" cy="0"/>
        </a:xfrm>
      </p:grpSpPr>
      <p:pic>
        <p:nvPicPr>
          <p:cNvPr id="352" name="Google Shape;352;p40"/>
          <p:cNvPicPr preferRelativeResize="0"/>
          <p:nvPr/>
        </p:nvPicPr>
        <p:blipFill rotWithShape="1">
          <a:blip r:embed="rId2">
            <a:alphaModFix/>
          </a:blip>
          <a:srcRect/>
          <a:stretch/>
        </p:blipFill>
        <p:spPr>
          <a:xfrm>
            <a:off x="886" y="4780"/>
            <a:ext cx="9142228" cy="5139041"/>
          </a:xfrm>
          <a:prstGeom prst="rect">
            <a:avLst/>
          </a:prstGeom>
          <a:noFill/>
          <a:ln>
            <a:noFill/>
          </a:ln>
        </p:spPr>
      </p:pic>
      <p:pic>
        <p:nvPicPr>
          <p:cNvPr id="353" name="Google Shape;353;p40"/>
          <p:cNvPicPr preferRelativeResize="0"/>
          <p:nvPr/>
        </p:nvPicPr>
        <p:blipFill rotWithShape="1">
          <a:blip r:embed="rId3">
            <a:alphaModFix/>
          </a:blip>
          <a:srcRect/>
          <a:stretch/>
        </p:blipFill>
        <p:spPr>
          <a:xfrm>
            <a:off x="3668101" y="2881722"/>
            <a:ext cx="1744013" cy="245470"/>
          </a:xfrm>
          <a:prstGeom prst="rect">
            <a:avLst/>
          </a:prstGeom>
          <a:noFill/>
          <a:ln>
            <a:noFill/>
          </a:ln>
        </p:spPr>
      </p:pic>
      <p:sp>
        <p:nvSpPr>
          <p:cNvPr id="354" name="Google Shape;354;p40"/>
          <p:cNvSpPr txBox="1"/>
          <p:nvPr/>
        </p:nvSpPr>
        <p:spPr>
          <a:xfrm>
            <a:off x="1404258" y="1947093"/>
            <a:ext cx="6296296" cy="36933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400">
                <a:solidFill>
                  <a:schemeClr val="lt2"/>
                </a:solidFill>
                <a:latin typeface="Lato"/>
                <a:ea typeface="Lato"/>
                <a:cs typeface="Lato"/>
                <a:sym typeface="Lato"/>
              </a:rPr>
              <a:t>THANK YOU</a:t>
            </a:r>
            <a:endParaRPr sz="1100"/>
          </a:p>
        </p:txBody>
      </p:sp>
      <p:cxnSp>
        <p:nvCxnSpPr>
          <p:cNvPr id="355" name="Google Shape;355;p40"/>
          <p:cNvCxnSpPr/>
          <p:nvPr/>
        </p:nvCxnSpPr>
        <p:spPr>
          <a:xfrm>
            <a:off x="3860075" y="2575322"/>
            <a:ext cx="1378131" cy="0"/>
          </a:xfrm>
          <a:prstGeom prst="straightConnector1">
            <a:avLst/>
          </a:prstGeom>
          <a:noFill/>
          <a:ln w="22225" cap="flat" cmpd="sng">
            <a:solidFill>
              <a:schemeClr val="lt2"/>
            </a:solidFill>
            <a:prstDash val="solid"/>
            <a:miter lim="800000"/>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322">
          <p15:clr>
            <a:srgbClr val="FBAE40"/>
          </p15:clr>
        </p15:guide>
        <p15:guide id="2" pos="341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up layout">
  <p:cSld name="backup layout">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8" name="Google Shape;358;p41"/>
          <p:cNvSpPr txBox="1">
            <a:spLocks noGrp="1"/>
          </p:cNvSpPr>
          <p:nvPr>
            <p:ph type="body" idx="1"/>
          </p:nvPr>
        </p:nvSpPr>
        <p:spPr>
          <a:xfrm>
            <a:off x="496139" y="1203757"/>
            <a:ext cx="8247811" cy="204685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9" name="Google Shape;359;p41"/>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60" name="Google Shape;360;p41"/>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7"/>
        <p:cNvGrpSpPr/>
        <p:nvPr/>
      </p:nvGrpSpPr>
      <p:grpSpPr>
        <a:xfrm>
          <a:off x="0" y="0"/>
          <a:ext cx="0" cy="0"/>
          <a:chOff x="0" y="0"/>
          <a:chExt cx="0" cy="0"/>
        </a:xfrm>
      </p:grpSpPr>
      <p:sp>
        <p:nvSpPr>
          <p:cNvPr id="38" name="Google Shape;38;p2"/>
          <p:cNvSpPr txBox="1">
            <a:spLocks noGrp="1"/>
          </p:cNvSpPr>
          <p:nvPr>
            <p:ph type="title"/>
          </p:nvPr>
        </p:nvSpPr>
        <p:spPr>
          <a:xfrm>
            <a:off x="371226" y="295421"/>
            <a:ext cx="8438572" cy="642305"/>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2200"/>
              <a:buFont typeface="Lato"/>
              <a:buNone/>
              <a:defRPr sz="2200" b="0" i="0" u="none" strike="noStrike" cap="none">
                <a:solidFill>
                  <a:schemeClr val="accen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2"/>
          <p:cNvSpPr txBox="1">
            <a:spLocks noGrp="1"/>
          </p:cNvSpPr>
          <p:nvPr>
            <p:ph type="body" idx="1"/>
          </p:nvPr>
        </p:nvSpPr>
        <p:spPr>
          <a:xfrm>
            <a:off x="383094" y="1203757"/>
            <a:ext cx="8426703" cy="2046856"/>
          </a:xfrm>
          <a:prstGeom prst="rect">
            <a:avLst/>
          </a:prstGeom>
          <a:noFill/>
          <a:ln>
            <a:noFill/>
          </a:ln>
        </p:spPr>
        <p:txBody>
          <a:bodyPr spcFirstLastPara="1" wrap="square" lIns="0" tIns="0" rIns="0" bIns="0" anchor="t" anchorCtr="0">
            <a:noAutofit/>
          </a:bodyPr>
          <a:lstStyle>
            <a:lvl1pPr marL="457200" marR="0" lvl="0" indent="-228600" algn="l" rtl="0">
              <a:lnSpc>
                <a:spcPct val="95000"/>
              </a:lnSpc>
              <a:spcBef>
                <a:spcPts val="1200"/>
              </a:spcBef>
              <a:spcAft>
                <a:spcPts val="0"/>
              </a:spcAft>
              <a:buClr>
                <a:schemeClr val="dk1"/>
              </a:buClr>
              <a:buSzPts val="1500"/>
              <a:buFont typeface="Arial"/>
              <a:buNone/>
              <a:defRPr sz="1500" b="0" i="0" u="none" strike="noStrike" cap="none">
                <a:solidFill>
                  <a:schemeClr val="dk1"/>
                </a:solidFill>
                <a:latin typeface="Lato"/>
                <a:ea typeface="Lato"/>
                <a:cs typeface="Lato"/>
                <a:sym typeface="Lato"/>
              </a:defRPr>
            </a:lvl1pPr>
            <a:lvl2pPr marL="914400" marR="0" lvl="1" indent="-323850" algn="l" rtl="0">
              <a:lnSpc>
                <a:spcPct val="95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2pPr>
            <a:lvl3pPr marL="1371600" marR="0" lvl="2" indent="-304800" algn="l" rtl="0">
              <a:lnSpc>
                <a:spcPct val="95000"/>
              </a:lnSpc>
              <a:spcBef>
                <a:spcPts val="375"/>
              </a:spcBef>
              <a:spcAft>
                <a:spcPts val="0"/>
              </a:spcAft>
              <a:buClr>
                <a:schemeClr val="dk1"/>
              </a:buClr>
              <a:buSzPts val="1200"/>
              <a:buFont typeface="Arial"/>
              <a:buChar char="•"/>
              <a:defRPr sz="1200" b="0" i="0" u="none" strike="noStrike" cap="none">
                <a:solidFill>
                  <a:schemeClr val="dk1"/>
                </a:solidFill>
                <a:latin typeface="Lato"/>
                <a:ea typeface="Lato"/>
                <a:cs typeface="Lato"/>
                <a:sym typeface="Lato"/>
              </a:defRPr>
            </a:lvl3pPr>
            <a:lvl4pPr marL="1828800" marR="0" lvl="3" indent="-298450" algn="l" rtl="0">
              <a:lnSpc>
                <a:spcPct val="95000"/>
              </a:lnSpc>
              <a:spcBef>
                <a:spcPts val="375"/>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4pPr>
            <a:lvl5pPr marL="2286000" marR="0" lvl="4" indent="-298450" algn="l" rtl="0">
              <a:lnSpc>
                <a:spcPct val="95000"/>
              </a:lnSpc>
              <a:spcBef>
                <a:spcPts val="375"/>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
        <p:nvSpPr>
          <p:cNvPr id="40" name="Google Shape;40;p2"/>
          <p:cNvSpPr txBox="1">
            <a:spLocks noGrp="1"/>
          </p:cNvSpPr>
          <p:nvPr>
            <p:ph type="ftr" idx="11"/>
          </p:nvPr>
        </p:nvSpPr>
        <p:spPr>
          <a:xfrm>
            <a:off x="3898379" y="4979094"/>
            <a:ext cx="1363117" cy="107722"/>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SzPts val="1400"/>
              <a:buNone/>
              <a:defRPr sz="700">
                <a:solidFill>
                  <a:srgbClr val="7F7F7F"/>
                </a:solidFill>
                <a:latin typeface="Lato"/>
                <a:ea typeface="Lato"/>
                <a:cs typeface="Lato"/>
                <a:sym typeface="Lato"/>
              </a:defRPr>
            </a:lvl1pPr>
            <a:lvl2pPr marR="0" lvl="1" algn="l" rtl="0">
              <a:spcBef>
                <a:spcPts val="0"/>
              </a:spcBef>
              <a:spcAft>
                <a:spcPts val="0"/>
              </a:spcAft>
              <a:buSzPts val="1400"/>
              <a:buNone/>
              <a:defRPr sz="1350" b="0" i="0" u="none" strike="noStrike" cap="none">
                <a:solidFill>
                  <a:schemeClr val="dk1"/>
                </a:solidFill>
                <a:latin typeface="Lato"/>
                <a:ea typeface="Lato"/>
                <a:cs typeface="Lato"/>
                <a:sym typeface="Lato"/>
              </a:defRPr>
            </a:lvl2pPr>
            <a:lvl3pPr marR="0" lvl="2" algn="l" rtl="0">
              <a:spcBef>
                <a:spcPts val="0"/>
              </a:spcBef>
              <a:spcAft>
                <a:spcPts val="0"/>
              </a:spcAft>
              <a:buSzPts val="1400"/>
              <a:buNone/>
              <a:defRPr sz="1350" b="0" i="0" u="none" strike="noStrike" cap="none">
                <a:solidFill>
                  <a:schemeClr val="dk1"/>
                </a:solidFill>
                <a:latin typeface="Lato"/>
                <a:ea typeface="Lato"/>
                <a:cs typeface="Lato"/>
                <a:sym typeface="Lato"/>
              </a:defRPr>
            </a:lvl3pPr>
            <a:lvl4pPr marR="0" lvl="3" algn="l" rtl="0">
              <a:spcBef>
                <a:spcPts val="0"/>
              </a:spcBef>
              <a:spcAft>
                <a:spcPts val="0"/>
              </a:spcAft>
              <a:buSzPts val="1400"/>
              <a:buNone/>
              <a:defRPr sz="1350" b="0" i="0" u="none" strike="noStrike" cap="none">
                <a:solidFill>
                  <a:schemeClr val="dk1"/>
                </a:solidFill>
                <a:latin typeface="Lato"/>
                <a:ea typeface="Lato"/>
                <a:cs typeface="Lato"/>
                <a:sym typeface="Lato"/>
              </a:defRPr>
            </a:lvl4pPr>
            <a:lvl5pPr marR="0" lvl="4" algn="l" rtl="0">
              <a:spcBef>
                <a:spcPts val="0"/>
              </a:spcBef>
              <a:spcAft>
                <a:spcPts val="0"/>
              </a:spcAft>
              <a:buSzPts val="1400"/>
              <a:buNone/>
              <a:defRPr sz="1350" b="0" i="0" u="none" strike="noStrike" cap="none">
                <a:solidFill>
                  <a:schemeClr val="dk1"/>
                </a:solidFill>
                <a:latin typeface="Lato"/>
                <a:ea typeface="Lato"/>
                <a:cs typeface="Lato"/>
                <a:sym typeface="Lato"/>
              </a:defRPr>
            </a:lvl5pPr>
            <a:lvl6pPr marR="0" lvl="5" algn="l" rtl="0">
              <a:spcBef>
                <a:spcPts val="0"/>
              </a:spcBef>
              <a:spcAft>
                <a:spcPts val="0"/>
              </a:spcAft>
              <a:buSzPts val="1400"/>
              <a:buNone/>
              <a:defRPr sz="1350" b="0" i="0" u="none" strike="noStrike" cap="none">
                <a:solidFill>
                  <a:schemeClr val="dk1"/>
                </a:solidFill>
                <a:latin typeface="Lato"/>
                <a:ea typeface="Lato"/>
                <a:cs typeface="Lato"/>
                <a:sym typeface="Lato"/>
              </a:defRPr>
            </a:lvl6pPr>
            <a:lvl7pPr marR="0" lvl="6" algn="l" rtl="0">
              <a:spcBef>
                <a:spcPts val="0"/>
              </a:spcBef>
              <a:spcAft>
                <a:spcPts val="0"/>
              </a:spcAft>
              <a:buSzPts val="1400"/>
              <a:buNone/>
              <a:defRPr sz="1350" b="0" i="0" u="none" strike="noStrike" cap="none">
                <a:solidFill>
                  <a:schemeClr val="dk1"/>
                </a:solidFill>
                <a:latin typeface="Lato"/>
                <a:ea typeface="Lato"/>
                <a:cs typeface="Lato"/>
                <a:sym typeface="Lato"/>
              </a:defRPr>
            </a:lvl7pPr>
            <a:lvl8pPr marR="0" lvl="7" algn="l" rtl="0">
              <a:spcBef>
                <a:spcPts val="0"/>
              </a:spcBef>
              <a:spcAft>
                <a:spcPts val="0"/>
              </a:spcAft>
              <a:buSzPts val="1400"/>
              <a:buNone/>
              <a:defRPr sz="1350" b="0" i="0" u="none" strike="noStrike" cap="none">
                <a:solidFill>
                  <a:schemeClr val="dk1"/>
                </a:solidFill>
                <a:latin typeface="Lato"/>
                <a:ea typeface="Lato"/>
                <a:cs typeface="Lato"/>
                <a:sym typeface="Lato"/>
              </a:defRPr>
            </a:lvl8pPr>
            <a:lvl9pPr marR="0" lvl="8" algn="l" rtl="0">
              <a:spcBef>
                <a:spcPts val="0"/>
              </a:spcBef>
              <a:spcAft>
                <a:spcPts val="0"/>
              </a:spcAft>
              <a:buSzPts val="1400"/>
              <a:buNone/>
              <a:defRPr sz="1350" b="0" i="0" u="none" strike="noStrike" cap="none">
                <a:solidFill>
                  <a:schemeClr val="dk1"/>
                </a:solidFill>
                <a:latin typeface="Lato"/>
                <a:ea typeface="Lato"/>
                <a:cs typeface="Lato"/>
                <a:sym typeface="Lato"/>
              </a:defRPr>
            </a:lvl9pPr>
          </a:lstStyle>
          <a:p>
            <a:endParaRPr/>
          </a:p>
        </p:txBody>
      </p:sp>
      <p:sp>
        <p:nvSpPr>
          <p:cNvPr id="41" name="Google Shape;41;p2"/>
          <p:cNvSpPr txBox="1">
            <a:spLocks noGrp="1"/>
          </p:cNvSpPr>
          <p:nvPr>
            <p:ph type="sldNum" idx="12"/>
          </p:nvPr>
        </p:nvSpPr>
        <p:spPr>
          <a:xfrm>
            <a:off x="8519467" y="4960629"/>
            <a:ext cx="245555" cy="107722"/>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700">
                <a:solidFill>
                  <a:schemeClr val="accent1"/>
                </a:solidFill>
                <a:latin typeface="Lato"/>
                <a:ea typeface="Lato"/>
                <a:cs typeface="Lato"/>
                <a:sym typeface="Lato"/>
              </a:defRPr>
            </a:lvl1pPr>
            <a:lvl2pPr marL="0" marR="0" lvl="1" indent="0" algn="r" rtl="0">
              <a:spcBef>
                <a:spcPts val="0"/>
              </a:spcBef>
              <a:buNone/>
              <a:defRPr sz="700">
                <a:solidFill>
                  <a:schemeClr val="accent1"/>
                </a:solidFill>
                <a:latin typeface="Lato"/>
                <a:ea typeface="Lato"/>
                <a:cs typeface="Lato"/>
                <a:sym typeface="Lato"/>
              </a:defRPr>
            </a:lvl2pPr>
            <a:lvl3pPr marL="0" marR="0" lvl="2" indent="0" algn="r" rtl="0">
              <a:spcBef>
                <a:spcPts val="0"/>
              </a:spcBef>
              <a:buNone/>
              <a:defRPr sz="700">
                <a:solidFill>
                  <a:schemeClr val="accent1"/>
                </a:solidFill>
                <a:latin typeface="Lato"/>
                <a:ea typeface="Lato"/>
                <a:cs typeface="Lato"/>
                <a:sym typeface="Lato"/>
              </a:defRPr>
            </a:lvl3pPr>
            <a:lvl4pPr marL="0" marR="0" lvl="3" indent="0" algn="r" rtl="0">
              <a:spcBef>
                <a:spcPts val="0"/>
              </a:spcBef>
              <a:buNone/>
              <a:defRPr sz="700">
                <a:solidFill>
                  <a:schemeClr val="accent1"/>
                </a:solidFill>
                <a:latin typeface="Lato"/>
                <a:ea typeface="Lato"/>
                <a:cs typeface="Lato"/>
                <a:sym typeface="Lato"/>
              </a:defRPr>
            </a:lvl4pPr>
            <a:lvl5pPr marL="0" marR="0" lvl="4" indent="0" algn="r" rtl="0">
              <a:spcBef>
                <a:spcPts val="0"/>
              </a:spcBef>
              <a:buNone/>
              <a:defRPr sz="700">
                <a:solidFill>
                  <a:schemeClr val="accent1"/>
                </a:solidFill>
                <a:latin typeface="Lato"/>
                <a:ea typeface="Lato"/>
                <a:cs typeface="Lato"/>
                <a:sym typeface="Lato"/>
              </a:defRPr>
            </a:lvl5pPr>
            <a:lvl6pPr marL="0" marR="0" lvl="5" indent="0" algn="r" rtl="0">
              <a:spcBef>
                <a:spcPts val="0"/>
              </a:spcBef>
              <a:buNone/>
              <a:defRPr sz="700">
                <a:solidFill>
                  <a:schemeClr val="accent1"/>
                </a:solidFill>
                <a:latin typeface="Lato"/>
                <a:ea typeface="Lato"/>
                <a:cs typeface="Lato"/>
                <a:sym typeface="Lato"/>
              </a:defRPr>
            </a:lvl6pPr>
            <a:lvl7pPr marL="0" marR="0" lvl="6" indent="0" algn="r" rtl="0">
              <a:spcBef>
                <a:spcPts val="0"/>
              </a:spcBef>
              <a:buNone/>
              <a:defRPr sz="700">
                <a:solidFill>
                  <a:schemeClr val="accent1"/>
                </a:solidFill>
                <a:latin typeface="Lato"/>
                <a:ea typeface="Lato"/>
                <a:cs typeface="Lato"/>
                <a:sym typeface="Lato"/>
              </a:defRPr>
            </a:lvl7pPr>
            <a:lvl8pPr marL="0" marR="0" lvl="7" indent="0" algn="r" rtl="0">
              <a:spcBef>
                <a:spcPts val="0"/>
              </a:spcBef>
              <a:buNone/>
              <a:defRPr sz="700">
                <a:solidFill>
                  <a:schemeClr val="accent1"/>
                </a:solidFill>
                <a:latin typeface="Lato"/>
                <a:ea typeface="Lato"/>
                <a:cs typeface="Lato"/>
                <a:sym typeface="Lato"/>
              </a:defRPr>
            </a:lvl8pPr>
            <a:lvl9pPr marL="0" marR="0" lvl="8" indent="0" algn="r" rtl="0">
              <a:spcBef>
                <a:spcPts val="0"/>
              </a:spcBef>
              <a:buNone/>
              <a:defRPr sz="7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264028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columns &amp; images">
  <p:cSld name="4 columns &amp; images">
    <p:spTree>
      <p:nvGrpSpPr>
        <p:cNvPr id="1" name="Shape 507"/>
        <p:cNvGrpSpPr/>
        <p:nvPr/>
      </p:nvGrpSpPr>
      <p:grpSpPr>
        <a:xfrm>
          <a:off x="0" y="0"/>
          <a:ext cx="0" cy="0"/>
          <a:chOff x="0" y="0"/>
          <a:chExt cx="0" cy="0"/>
        </a:xfrm>
      </p:grpSpPr>
      <p:sp>
        <p:nvSpPr>
          <p:cNvPr id="508" name="Google Shape;508;p52"/>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09" name="Google Shape;509;p52"/>
          <p:cNvSpPr txBox="1">
            <a:spLocks noGrp="1"/>
          </p:cNvSpPr>
          <p:nvPr>
            <p:ph type="body" idx="1"/>
          </p:nvPr>
        </p:nvSpPr>
        <p:spPr>
          <a:xfrm>
            <a:off x="485774" y="2486025"/>
            <a:ext cx="1843496" cy="2185178"/>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0" name="Google Shape;510;p52"/>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1" name="Google Shape;511;p52"/>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12" name="Google Shape;512;p52"/>
          <p:cNvSpPr txBox="1">
            <a:spLocks noGrp="1"/>
          </p:cNvSpPr>
          <p:nvPr>
            <p:ph type="body" idx="2"/>
          </p:nvPr>
        </p:nvSpPr>
        <p:spPr>
          <a:xfrm>
            <a:off x="2633794" y="2486025"/>
            <a:ext cx="1843496" cy="2185178"/>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3" name="Google Shape;513;p52"/>
          <p:cNvSpPr txBox="1">
            <a:spLocks noGrp="1"/>
          </p:cNvSpPr>
          <p:nvPr>
            <p:ph type="body" idx="3"/>
          </p:nvPr>
        </p:nvSpPr>
        <p:spPr>
          <a:xfrm>
            <a:off x="485775" y="1243013"/>
            <a:ext cx="1843496" cy="240506"/>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4" name="Google Shape;514;p52"/>
          <p:cNvSpPr txBox="1">
            <a:spLocks noGrp="1"/>
          </p:cNvSpPr>
          <p:nvPr>
            <p:ph type="body" idx="4"/>
          </p:nvPr>
        </p:nvSpPr>
        <p:spPr>
          <a:xfrm>
            <a:off x="2633794" y="1243013"/>
            <a:ext cx="1843496" cy="240506"/>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5" name="Google Shape;515;p52"/>
          <p:cNvSpPr txBox="1">
            <a:spLocks noGrp="1"/>
          </p:cNvSpPr>
          <p:nvPr>
            <p:ph type="body" idx="5"/>
          </p:nvPr>
        </p:nvSpPr>
        <p:spPr>
          <a:xfrm>
            <a:off x="4754258" y="2486025"/>
            <a:ext cx="1843496" cy="2185178"/>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6" name="Google Shape;516;p52"/>
          <p:cNvSpPr txBox="1">
            <a:spLocks noGrp="1"/>
          </p:cNvSpPr>
          <p:nvPr>
            <p:ph type="body" idx="6"/>
          </p:nvPr>
        </p:nvSpPr>
        <p:spPr>
          <a:xfrm>
            <a:off x="4754258" y="1243013"/>
            <a:ext cx="1843496" cy="240506"/>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7" name="Google Shape;517;p52"/>
          <p:cNvSpPr>
            <a:spLocks noGrp="1"/>
          </p:cNvSpPr>
          <p:nvPr>
            <p:ph type="pic" idx="7"/>
          </p:nvPr>
        </p:nvSpPr>
        <p:spPr>
          <a:xfrm>
            <a:off x="485775" y="1483519"/>
            <a:ext cx="1843496" cy="1002506"/>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518" name="Google Shape;518;p52"/>
          <p:cNvSpPr>
            <a:spLocks noGrp="1"/>
          </p:cNvSpPr>
          <p:nvPr>
            <p:ph type="pic" idx="8"/>
          </p:nvPr>
        </p:nvSpPr>
        <p:spPr>
          <a:xfrm>
            <a:off x="2633794" y="1483519"/>
            <a:ext cx="1843496" cy="1002506"/>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519" name="Google Shape;519;p52"/>
          <p:cNvSpPr>
            <a:spLocks noGrp="1"/>
          </p:cNvSpPr>
          <p:nvPr>
            <p:ph type="pic" idx="9"/>
          </p:nvPr>
        </p:nvSpPr>
        <p:spPr>
          <a:xfrm>
            <a:off x="4754258" y="1483519"/>
            <a:ext cx="1843496" cy="1002506"/>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520" name="Google Shape;520;p52"/>
          <p:cNvSpPr txBox="1">
            <a:spLocks noGrp="1"/>
          </p:cNvSpPr>
          <p:nvPr>
            <p:ph type="body" idx="13"/>
          </p:nvPr>
        </p:nvSpPr>
        <p:spPr>
          <a:xfrm>
            <a:off x="6873279" y="2486025"/>
            <a:ext cx="1843496" cy="2185178"/>
          </a:xfrm>
          <a:prstGeom prst="rect">
            <a:avLst/>
          </a:prstGeom>
          <a:solidFill>
            <a:schemeClr val="accent1"/>
          </a:solidFill>
          <a:ln>
            <a:noFill/>
          </a:ln>
        </p:spPr>
        <p:txBody>
          <a:bodyPr spcFirstLastPara="1" wrap="square" lIns="89150" tIns="102875" rIns="0" bIns="0" anchor="t" anchorCtr="0">
            <a:noAutofit/>
          </a:bodyPr>
          <a:lstStyle>
            <a:lvl1pPr marL="457200" lvl="0" indent="-285750" algn="l">
              <a:lnSpc>
                <a:spcPct val="95000"/>
              </a:lnSpc>
              <a:spcBef>
                <a:spcPts val="500"/>
              </a:spcBef>
              <a:spcAft>
                <a:spcPts val="0"/>
              </a:spcAft>
              <a:buClr>
                <a:schemeClr val="lt2"/>
              </a:buClr>
              <a:buSzPts val="900"/>
              <a:buFont typeface="Arial"/>
              <a:buChar char="•"/>
              <a:defRPr sz="900">
                <a:solidFill>
                  <a:schemeClr val="lt2"/>
                </a:solidFill>
              </a:defRPr>
            </a:lvl1pPr>
            <a:lvl2pPr marL="914400" lvl="1" indent="-285750" algn="l">
              <a:lnSpc>
                <a:spcPct val="95000"/>
              </a:lnSpc>
              <a:spcBef>
                <a:spcPts val="200"/>
              </a:spcBef>
              <a:spcAft>
                <a:spcPts val="0"/>
              </a:spcAft>
              <a:buClr>
                <a:schemeClr val="lt2"/>
              </a:buClr>
              <a:buSzPts val="900"/>
              <a:buFont typeface="Lato"/>
              <a:buChar char="–"/>
              <a:defRPr sz="900">
                <a:solidFill>
                  <a:schemeClr val="lt2"/>
                </a:solidFill>
              </a:defRPr>
            </a:lvl2pPr>
            <a:lvl3pPr marL="1371600" lvl="2" indent="-279400" algn="l">
              <a:lnSpc>
                <a:spcPct val="95000"/>
              </a:lnSpc>
              <a:spcBef>
                <a:spcPts val="100"/>
              </a:spcBef>
              <a:spcAft>
                <a:spcPts val="0"/>
              </a:spcAft>
              <a:buClr>
                <a:schemeClr val="lt2"/>
              </a:buClr>
              <a:buSzPts val="800"/>
              <a:buChar char="•"/>
              <a:defRPr sz="800">
                <a:solidFill>
                  <a:schemeClr val="lt2"/>
                </a:solidFill>
              </a:defRPr>
            </a:lvl3pPr>
            <a:lvl4pPr marL="1828800" lvl="3" indent="-279400" algn="l">
              <a:lnSpc>
                <a:spcPct val="95000"/>
              </a:lnSpc>
              <a:spcBef>
                <a:spcPts val="100"/>
              </a:spcBef>
              <a:spcAft>
                <a:spcPts val="0"/>
              </a:spcAft>
              <a:buClr>
                <a:schemeClr val="lt2"/>
              </a:buClr>
              <a:buSzPts val="800"/>
              <a:buChar char="•"/>
              <a:defRPr sz="800">
                <a:solidFill>
                  <a:schemeClr val="lt2"/>
                </a:solidFill>
              </a:defRPr>
            </a:lvl4pPr>
            <a:lvl5pPr marL="2286000" lvl="4" indent="-279400" algn="l">
              <a:lnSpc>
                <a:spcPct val="95000"/>
              </a:lnSpc>
              <a:spcBef>
                <a:spcPts val="100"/>
              </a:spcBef>
              <a:spcAft>
                <a:spcPts val="0"/>
              </a:spcAft>
              <a:buClr>
                <a:schemeClr val="lt2"/>
              </a:buClr>
              <a:buSzPts val="800"/>
              <a:buChar char="•"/>
              <a:defRPr sz="800">
                <a:solidFill>
                  <a:schemeClr val="l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1" name="Google Shape;521;p52"/>
          <p:cNvSpPr txBox="1">
            <a:spLocks noGrp="1"/>
          </p:cNvSpPr>
          <p:nvPr>
            <p:ph type="body" idx="14"/>
          </p:nvPr>
        </p:nvSpPr>
        <p:spPr>
          <a:xfrm>
            <a:off x="6873279" y="1243013"/>
            <a:ext cx="1843496" cy="240506"/>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2"/>
              </a:buClr>
              <a:buSzPts val="800"/>
              <a:buNone/>
              <a:defRPr sz="800" b="1" cap="none">
                <a:solidFill>
                  <a:schemeClr val="lt2"/>
                </a:solidFill>
              </a:defRPr>
            </a:lvl1pPr>
            <a:lvl2pPr marL="914400" lvl="1" indent="-228600" algn="l">
              <a:lnSpc>
                <a:spcPct val="95000"/>
              </a:lnSpc>
              <a:spcBef>
                <a:spcPts val="400"/>
              </a:spcBef>
              <a:spcAft>
                <a:spcPts val="0"/>
              </a:spcAft>
              <a:buClr>
                <a:schemeClr val="dk1"/>
              </a:buClr>
              <a:buSzPts val="1100"/>
              <a:buNone/>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2" name="Google Shape;522;p52"/>
          <p:cNvSpPr>
            <a:spLocks noGrp="1"/>
          </p:cNvSpPr>
          <p:nvPr>
            <p:ph type="pic" idx="15"/>
          </p:nvPr>
        </p:nvSpPr>
        <p:spPr>
          <a:xfrm>
            <a:off x="6873279" y="1483519"/>
            <a:ext cx="1843496" cy="1002506"/>
          </a:xfrm>
          <a:prstGeom prst="rect">
            <a:avLst/>
          </a:prstGeom>
          <a:solidFill>
            <a:srgbClr val="E0E0E0"/>
          </a:solidFill>
          <a:ln>
            <a:noFill/>
          </a:ln>
        </p:spPr>
        <p:txBody>
          <a:bodyPr spcFirstLastPara="1" wrap="square" lIns="0" tIns="0" rIns="0" bIns="0" anchor="t" anchorCtr="0">
            <a:noAutofit/>
          </a:bodyPr>
          <a:lstStyle>
            <a:lvl1pPr marR="0" lvl="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R="0" lvl="1"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R="0" lvl="2"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R="0" lvl="3"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R="0" lvl="4"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Tree>
    <p:extLst>
      <p:ext uri="{BB962C8B-B14F-4D97-AF65-F5344CB8AC3E}">
        <p14:creationId xmlns:p14="http://schemas.microsoft.com/office/powerpoint/2010/main" val="1153054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Juniper White">
  <p:cSld name="Juniper White">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499343" y="164398"/>
            <a:ext cx="7315919" cy="6423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0"/>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0"/>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20"/>
          <p:cNvSpPr txBox="1">
            <a:spLocks noGrp="1"/>
          </p:cNvSpPr>
          <p:nvPr>
            <p:ph type="body" idx="1"/>
          </p:nvPr>
        </p:nvSpPr>
        <p:spPr>
          <a:xfrm>
            <a:off x="498242" y="1026423"/>
            <a:ext cx="8267933" cy="34532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400"/>
              <a:buNone/>
              <a:defRPr sz="1400">
                <a:solidFill>
                  <a:schemeClr val="dk1"/>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3" name="Google Shape;143;p20"/>
          <p:cNvSpPr/>
          <p:nvPr/>
        </p:nvSpPr>
        <p:spPr>
          <a:xfrm>
            <a:off x="8308181" y="44389"/>
            <a:ext cx="593481" cy="293394"/>
          </a:xfrm>
          <a:prstGeom prst="rect">
            <a:avLst/>
          </a:prstGeom>
          <a:solidFill>
            <a:schemeClr val="accent1"/>
          </a:solidFill>
          <a:ln>
            <a:noFill/>
          </a:ln>
        </p:spPr>
        <p:txBody>
          <a:bodyPr spcFirstLastPara="1" wrap="square" lIns="0" tIns="20575" rIns="0" bIns="34275" anchor="ctr" anchorCtr="0">
            <a:noAutofit/>
          </a:bodyPr>
          <a:lstStyle/>
          <a:p>
            <a:pPr marL="0" marR="0" lvl="0" indent="0" algn="ctr" rtl="0">
              <a:spcBef>
                <a:spcPts val="0"/>
              </a:spcBef>
              <a:spcAft>
                <a:spcPts val="0"/>
              </a:spcAft>
              <a:buNone/>
            </a:pPr>
            <a:r>
              <a:rPr lang="en" sz="900">
                <a:solidFill>
                  <a:srgbClr val="FEFEFE"/>
                </a:solidFill>
                <a:latin typeface="Lato"/>
                <a:ea typeface="Lato"/>
                <a:cs typeface="Lato"/>
                <a:sym typeface="Lato"/>
              </a:rPr>
              <a:t>Guideline</a:t>
            </a:r>
            <a:endParaRPr sz="1100"/>
          </a:p>
        </p:txBody>
      </p:sp>
      <p:sp>
        <p:nvSpPr>
          <p:cNvPr id="144" name="Google Shape;144;p20"/>
          <p:cNvSpPr txBox="1">
            <a:spLocks noGrp="1"/>
          </p:cNvSpPr>
          <p:nvPr>
            <p:ph type="body" idx="2"/>
          </p:nvPr>
        </p:nvSpPr>
        <p:spPr>
          <a:xfrm>
            <a:off x="8308286" y="302055"/>
            <a:ext cx="594151" cy="184147"/>
          </a:xfrm>
          <a:prstGeom prst="rect">
            <a:avLst/>
          </a:prstGeom>
          <a:solidFill>
            <a:schemeClr val="accent1"/>
          </a:solidFill>
          <a:ln>
            <a:noFill/>
          </a:ln>
        </p:spPr>
        <p:txBody>
          <a:bodyPr spcFirstLastPara="1" wrap="square" lIns="0" tIns="0" rIns="0" bIns="0" anchor="t" anchorCtr="0">
            <a:noAutofit/>
          </a:bodyPr>
          <a:lstStyle>
            <a:lvl1pPr marL="457200" lvl="0" indent="-228600" algn="ctr">
              <a:lnSpc>
                <a:spcPct val="110000"/>
              </a:lnSpc>
              <a:spcBef>
                <a:spcPts val="1200"/>
              </a:spcBef>
              <a:spcAft>
                <a:spcPts val="0"/>
              </a:spcAft>
              <a:buClr>
                <a:srgbClr val="FEFEFE"/>
              </a:buClr>
              <a:buSzPts val="1100"/>
              <a:buNone/>
              <a:defRPr sz="1100" b="1" cap="none">
                <a:solidFill>
                  <a:srgbClr val="FEFEFE"/>
                </a:solidFill>
              </a:defRPr>
            </a:lvl1pPr>
            <a:lvl2pPr marL="914400" lvl="1" indent="-317500" algn="l">
              <a:lnSpc>
                <a:spcPct val="95000"/>
              </a:lnSpc>
              <a:spcBef>
                <a:spcPts val="400"/>
              </a:spcBef>
              <a:spcAft>
                <a:spcPts val="0"/>
              </a:spcAft>
              <a:buClr>
                <a:schemeClr val="dk1"/>
              </a:buClr>
              <a:buSzPts val="1400"/>
              <a:buChar char="•"/>
              <a:defRPr/>
            </a:lvl2pPr>
            <a:lvl3pPr marL="1371600" lvl="2" indent="-317500" algn="l">
              <a:lnSpc>
                <a:spcPct val="95000"/>
              </a:lnSpc>
              <a:spcBef>
                <a:spcPts val="400"/>
              </a:spcBef>
              <a:spcAft>
                <a:spcPts val="0"/>
              </a:spcAft>
              <a:buClr>
                <a:schemeClr val="dk1"/>
              </a:buClr>
              <a:buSzPts val="1400"/>
              <a:buChar char="•"/>
              <a:defRPr/>
            </a:lvl3pPr>
            <a:lvl4pPr marL="1828800" lvl="3" indent="-317500" algn="l">
              <a:lnSpc>
                <a:spcPct val="95000"/>
              </a:lnSpc>
              <a:spcBef>
                <a:spcPts val="400"/>
              </a:spcBef>
              <a:spcAft>
                <a:spcPts val="0"/>
              </a:spcAft>
              <a:buClr>
                <a:schemeClr val="dk1"/>
              </a:buClr>
              <a:buSzPts val="1400"/>
              <a:buChar char="•"/>
              <a:defRPr/>
            </a:lvl4pPr>
            <a:lvl5pPr marL="2286000" lvl="4" indent="-317500" algn="l">
              <a:lnSpc>
                <a:spcPct val="95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4491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 name="MSIPCMContentMarking" descr="{&quot;HashCode&quot;:817091896,&quot;Placement&quot;:&quot;Footer&quot;,&quot;Top&quot;:388.380066,&quot;Left&quot;:313.7238,&quot;SlideWidth&quot;:720,&quot;SlideHeight&quot;:405}">
            <a:extLst>
              <a:ext uri="{FF2B5EF4-FFF2-40B4-BE49-F238E27FC236}">
                <a16:creationId xmlns:a16="http://schemas.microsoft.com/office/drawing/2014/main" id="{4F1E5942-8ADE-4EFC-BC32-2730E30F5549}"/>
              </a:ext>
            </a:extLst>
          </p:cNvPr>
          <p:cNvSpPr txBox="1"/>
          <p:nvPr userDrawn="1"/>
        </p:nvSpPr>
        <p:spPr>
          <a:xfrm>
            <a:off x="3984292" y="4932427"/>
            <a:ext cx="1175415" cy="211073"/>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Calibri" panose="020F0502020204030204" pitchFamily="34" charset="0"/>
              </a:rPr>
              <a:t>Juniper Business Use Only</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cxnSp>
        <p:nvCxnSpPr>
          <p:cNvPr id="51" name="Google Shape;51;p13"/>
          <p:cNvCxnSpPr/>
          <p:nvPr/>
        </p:nvCxnSpPr>
        <p:spPr>
          <a:xfrm>
            <a:off x="488604" y="937726"/>
            <a:ext cx="8255346" cy="0"/>
          </a:xfrm>
          <a:prstGeom prst="straightConnector1">
            <a:avLst/>
          </a:prstGeom>
          <a:noFill/>
          <a:ln w="9525" cap="flat" cmpd="sng">
            <a:solidFill>
              <a:srgbClr val="A5A5A5"/>
            </a:solidFill>
            <a:prstDash val="solid"/>
            <a:miter lim="800000"/>
            <a:headEnd type="none" w="sm" len="sm"/>
            <a:tailEnd type="none" w="sm" len="sm"/>
          </a:ln>
        </p:spPr>
      </p:cxnSp>
      <p:sp>
        <p:nvSpPr>
          <p:cNvPr id="52" name="Google Shape;52;p13"/>
          <p:cNvSpPr txBox="1"/>
          <p:nvPr/>
        </p:nvSpPr>
        <p:spPr>
          <a:xfrm>
            <a:off x="499342" y="4950680"/>
            <a:ext cx="2214880" cy="9690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700" b="0" i="0" u="none" strike="noStrike" cap="none">
                <a:solidFill>
                  <a:srgbClr val="A5A5A5"/>
                </a:solidFill>
                <a:latin typeface="Lato"/>
                <a:ea typeface="Lato"/>
                <a:cs typeface="Lato"/>
                <a:sym typeface="Lato"/>
              </a:rPr>
              <a:t>© 2019 Juniper Networks </a:t>
            </a:r>
            <a:endParaRPr sz="1100"/>
          </a:p>
        </p:txBody>
      </p:sp>
      <p:sp>
        <p:nvSpPr>
          <p:cNvPr id="53" name="Google Shape;53;p13"/>
          <p:cNvSpPr/>
          <p:nvPr/>
        </p:nvSpPr>
        <p:spPr>
          <a:xfrm>
            <a:off x="0" y="0"/>
            <a:ext cx="9144000" cy="81748"/>
          </a:xfrm>
          <a:prstGeom prst="rect">
            <a:avLst/>
          </a:prstGeom>
          <a:solidFill>
            <a:schemeClr val="accent1"/>
          </a:solid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4" name="Google Shape;54;p13"/>
          <p:cNvCxnSpPr/>
          <p:nvPr/>
        </p:nvCxnSpPr>
        <p:spPr>
          <a:xfrm>
            <a:off x="488604" y="4902487"/>
            <a:ext cx="8255347" cy="0"/>
          </a:xfrm>
          <a:prstGeom prst="straightConnector1">
            <a:avLst/>
          </a:prstGeom>
          <a:noFill/>
          <a:ln w="9525" cap="flat" cmpd="sng">
            <a:solidFill>
              <a:srgbClr val="A5A5A5"/>
            </a:solidFill>
            <a:prstDash val="solid"/>
            <a:miter lim="800000"/>
            <a:headEnd type="none" w="sm" len="sm"/>
            <a:tailEnd type="none" w="sm" len="sm"/>
          </a:ln>
        </p:spPr>
      </p:cxnSp>
      <p:sp>
        <p:nvSpPr>
          <p:cNvPr id="55" name="Google Shape;55;p13"/>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1800"/>
              <a:buFont typeface="Lato"/>
              <a:buNone/>
              <a:defRPr sz="1800" b="0" i="0" u="none" strike="noStrike" cap="none">
                <a:solidFill>
                  <a:schemeClr val="accent1"/>
                </a:solidFill>
                <a:latin typeface="Lato"/>
                <a:ea typeface="Lato"/>
                <a:cs typeface="Lato"/>
                <a:sym typeface="La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6" name="Google Shape;56;p13"/>
          <p:cNvSpPr txBox="1">
            <a:spLocks noGrp="1"/>
          </p:cNvSpPr>
          <p:nvPr>
            <p:ph type="body" idx="1"/>
          </p:nvPr>
        </p:nvSpPr>
        <p:spPr>
          <a:xfrm>
            <a:off x="496139" y="1203757"/>
            <a:ext cx="8247811" cy="2046856"/>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1200"/>
              </a:spcBef>
              <a:spcAft>
                <a:spcPts val="0"/>
              </a:spcAft>
              <a:buClr>
                <a:schemeClr val="dk1"/>
              </a:buClr>
              <a:buSzPts val="1100"/>
              <a:buFont typeface="Arial"/>
              <a:buNone/>
              <a:defRPr sz="1100" b="0" i="0" u="none" strike="noStrike" cap="none">
                <a:solidFill>
                  <a:schemeClr val="dk1"/>
                </a:solidFill>
                <a:latin typeface="Lato"/>
                <a:ea typeface="Lato"/>
                <a:cs typeface="Lato"/>
                <a:sym typeface="Lato"/>
              </a:defRPr>
            </a:lvl1pPr>
            <a:lvl2pPr marL="914400" marR="0" lvl="1" indent="-298450" algn="l" rtl="0">
              <a:lnSpc>
                <a:spcPct val="95000"/>
              </a:lnSpc>
              <a:spcBef>
                <a:spcPts val="400"/>
              </a:spcBef>
              <a:spcAft>
                <a:spcPts val="0"/>
              </a:spcAft>
              <a:buClr>
                <a:schemeClr val="dk1"/>
              </a:buClr>
              <a:buSzPts val="1100"/>
              <a:buFont typeface="Arial"/>
              <a:buChar char="•"/>
              <a:defRPr sz="1100" b="0" i="0" u="none" strike="noStrike" cap="none">
                <a:solidFill>
                  <a:schemeClr val="dk1"/>
                </a:solidFill>
                <a:latin typeface="Lato"/>
                <a:ea typeface="Lato"/>
                <a:cs typeface="Lato"/>
                <a:sym typeface="Lato"/>
              </a:defRPr>
            </a:lvl2pPr>
            <a:lvl3pPr marL="1371600" marR="0" lvl="2" indent="-285750"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3pPr>
            <a:lvl4pPr marL="1828800" marR="0" lvl="3" indent="-285750"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4pPr>
            <a:lvl5pPr marL="2286000" marR="0" lvl="4" indent="-285750" algn="l" rtl="0">
              <a:lnSpc>
                <a:spcPct val="95000"/>
              </a:lnSpc>
              <a:spcBef>
                <a:spcPts val="400"/>
              </a:spcBef>
              <a:spcAft>
                <a:spcPts val="0"/>
              </a:spcAft>
              <a:buClr>
                <a:schemeClr val="dk1"/>
              </a:buClr>
              <a:buSzPts val="900"/>
              <a:buFont typeface="Arial"/>
              <a:buChar char="•"/>
              <a:defRPr sz="900" b="0" i="0" u="none" strike="noStrike" cap="none">
                <a:solidFill>
                  <a:schemeClr val="dk1"/>
                </a:solidFill>
                <a:latin typeface="Lato"/>
                <a:ea typeface="Lato"/>
                <a:cs typeface="Lato"/>
                <a:sym typeface="La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57" name="Google Shape;57;p13"/>
          <p:cNvSpPr txBox="1">
            <a:spLocks noGrp="1"/>
          </p:cNvSpPr>
          <p:nvPr>
            <p:ph type="ftr" idx="11"/>
          </p:nvPr>
        </p:nvSpPr>
        <p:spPr>
          <a:xfrm>
            <a:off x="3898380" y="4979094"/>
            <a:ext cx="1363117" cy="107722"/>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SzPts val="1100"/>
              <a:buNone/>
              <a:defRPr sz="700" b="0" i="0" u="none" strike="noStrike" cap="none">
                <a:solidFill>
                  <a:srgbClr val="7F7F7F"/>
                </a:solidFill>
                <a:latin typeface="Lato"/>
                <a:ea typeface="Lato"/>
                <a:cs typeface="Lato"/>
                <a:sym typeface="Lato"/>
              </a:defRPr>
            </a:lvl1pPr>
            <a:lvl2pPr marR="0" lvl="1" algn="l" rtl="0">
              <a:spcBef>
                <a:spcPts val="0"/>
              </a:spcBef>
              <a:spcAft>
                <a:spcPts val="0"/>
              </a:spcAft>
              <a:buSzPts val="1100"/>
              <a:buNone/>
              <a:defRPr sz="1400" b="0" i="0" u="none" strike="noStrike" cap="none">
                <a:solidFill>
                  <a:schemeClr val="dk1"/>
                </a:solidFill>
                <a:latin typeface="Lato"/>
                <a:ea typeface="Lato"/>
                <a:cs typeface="Lato"/>
                <a:sym typeface="Lato"/>
              </a:defRPr>
            </a:lvl2pPr>
            <a:lvl3pPr marR="0" lvl="2" algn="l" rtl="0">
              <a:spcBef>
                <a:spcPts val="0"/>
              </a:spcBef>
              <a:spcAft>
                <a:spcPts val="0"/>
              </a:spcAft>
              <a:buSzPts val="1100"/>
              <a:buNone/>
              <a:defRPr sz="1400" b="0" i="0" u="none" strike="noStrike" cap="none">
                <a:solidFill>
                  <a:schemeClr val="dk1"/>
                </a:solidFill>
                <a:latin typeface="Lato"/>
                <a:ea typeface="Lato"/>
                <a:cs typeface="Lato"/>
                <a:sym typeface="Lato"/>
              </a:defRPr>
            </a:lvl3pPr>
            <a:lvl4pPr marR="0" lvl="3" algn="l" rtl="0">
              <a:spcBef>
                <a:spcPts val="0"/>
              </a:spcBef>
              <a:spcAft>
                <a:spcPts val="0"/>
              </a:spcAft>
              <a:buSzPts val="1100"/>
              <a:buNone/>
              <a:defRPr sz="1400" b="0" i="0" u="none" strike="noStrike" cap="none">
                <a:solidFill>
                  <a:schemeClr val="dk1"/>
                </a:solidFill>
                <a:latin typeface="Lato"/>
                <a:ea typeface="Lato"/>
                <a:cs typeface="Lato"/>
                <a:sym typeface="Lato"/>
              </a:defRPr>
            </a:lvl4pPr>
            <a:lvl5pPr marR="0" lvl="4" algn="l" rtl="0">
              <a:spcBef>
                <a:spcPts val="0"/>
              </a:spcBef>
              <a:spcAft>
                <a:spcPts val="0"/>
              </a:spcAft>
              <a:buSzPts val="1100"/>
              <a:buNone/>
              <a:defRPr sz="1400" b="0" i="0" u="none" strike="noStrike" cap="none">
                <a:solidFill>
                  <a:schemeClr val="dk1"/>
                </a:solidFill>
                <a:latin typeface="Lato"/>
                <a:ea typeface="Lato"/>
                <a:cs typeface="Lato"/>
                <a:sym typeface="Lato"/>
              </a:defRPr>
            </a:lvl5pPr>
            <a:lvl6pPr marR="0" lvl="5" algn="l" rtl="0">
              <a:spcBef>
                <a:spcPts val="0"/>
              </a:spcBef>
              <a:spcAft>
                <a:spcPts val="0"/>
              </a:spcAft>
              <a:buSzPts val="1100"/>
              <a:buNone/>
              <a:defRPr sz="1400" b="0" i="0" u="none" strike="noStrike" cap="none">
                <a:solidFill>
                  <a:schemeClr val="dk1"/>
                </a:solidFill>
                <a:latin typeface="Lato"/>
                <a:ea typeface="Lato"/>
                <a:cs typeface="Lato"/>
                <a:sym typeface="Lato"/>
              </a:defRPr>
            </a:lvl6pPr>
            <a:lvl7pPr marR="0" lvl="6" algn="l" rtl="0">
              <a:spcBef>
                <a:spcPts val="0"/>
              </a:spcBef>
              <a:spcAft>
                <a:spcPts val="0"/>
              </a:spcAft>
              <a:buSzPts val="1100"/>
              <a:buNone/>
              <a:defRPr sz="1400" b="0" i="0" u="none" strike="noStrike" cap="none">
                <a:solidFill>
                  <a:schemeClr val="dk1"/>
                </a:solidFill>
                <a:latin typeface="Lato"/>
                <a:ea typeface="Lato"/>
                <a:cs typeface="Lato"/>
                <a:sym typeface="Lato"/>
              </a:defRPr>
            </a:lvl7pPr>
            <a:lvl8pPr marR="0" lvl="7" algn="l" rtl="0">
              <a:spcBef>
                <a:spcPts val="0"/>
              </a:spcBef>
              <a:spcAft>
                <a:spcPts val="0"/>
              </a:spcAft>
              <a:buSzPts val="1100"/>
              <a:buNone/>
              <a:defRPr sz="1400" b="0" i="0" u="none" strike="noStrike" cap="none">
                <a:solidFill>
                  <a:schemeClr val="dk1"/>
                </a:solidFill>
                <a:latin typeface="Lato"/>
                <a:ea typeface="Lato"/>
                <a:cs typeface="Lato"/>
                <a:sym typeface="Lato"/>
              </a:defRPr>
            </a:lvl8pPr>
            <a:lvl9pPr marR="0" lvl="8" algn="l" rtl="0">
              <a:spcBef>
                <a:spcPts val="0"/>
              </a:spcBef>
              <a:spcAft>
                <a:spcPts val="0"/>
              </a:spcAft>
              <a:buSzPts val="1100"/>
              <a:buNone/>
              <a:defRPr sz="1400" b="0" i="0" u="none" strike="noStrike" cap="none">
                <a:solidFill>
                  <a:schemeClr val="dk1"/>
                </a:solidFill>
                <a:latin typeface="Lato"/>
                <a:ea typeface="Lato"/>
                <a:cs typeface="Lato"/>
                <a:sym typeface="Lato"/>
              </a:defRPr>
            </a:lvl9pPr>
          </a:lstStyle>
          <a:p>
            <a:endParaRPr/>
          </a:p>
        </p:txBody>
      </p:sp>
      <p:sp>
        <p:nvSpPr>
          <p:cNvPr id="58" name="Google Shape;58;p13"/>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700" b="0" i="0" u="none" strike="noStrike" cap="none">
                <a:solidFill>
                  <a:srgbClr val="A5A5A5"/>
                </a:solidFill>
                <a:latin typeface="Lato"/>
                <a:ea typeface="Lato"/>
                <a:cs typeface="Lato"/>
                <a:sym typeface="Lato"/>
              </a:defRPr>
            </a:lvl1pPr>
            <a:lvl2pPr marL="0" marR="0" lvl="1" indent="0" algn="r" rtl="0">
              <a:spcBef>
                <a:spcPts val="0"/>
              </a:spcBef>
              <a:buNone/>
              <a:defRPr sz="700" b="0" i="0" u="none" strike="noStrike" cap="none">
                <a:solidFill>
                  <a:srgbClr val="A5A5A5"/>
                </a:solidFill>
                <a:latin typeface="Lato"/>
                <a:ea typeface="Lato"/>
                <a:cs typeface="Lato"/>
                <a:sym typeface="Lato"/>
              </a:defRPr>
            </a:lvl2pPr>
            <a:lvl3pPr marL="0" marR="0" lvl="2" indent="0" algn="r" rtl="0">
              <a:spcBef>
                <a:spcPts val="0"/>
              </a:spcBef>
              <a:buNone/>
              <a:defRPr sz="700" b="0" i="0" u="none" strike="noStrike" cap="none">
                <a:solidFill>
                  <a:srgbClr val="A5A5A5"/>
                </a:solidFill>
                <a:latin typeface="Lato"/>
                <a:ea typeface="Lato"/>
                <a:cs typeface="Lato"/>
                <a:sym typeface="Lato"/>
              </a:defRPr>
            </a:lvl3pPr>
            <a:lvl4pPr marL="0" marR="0" lvl="3" indent="0" algn="r" rtl="0">
              <a:spcBef>
                <a:spcPts val="0"/>
              </a:spcBef>
              <a:buNone/>
              <a:defRPr sz="700" b="0" i="0" u="none" strike="noStrike" cap="none">
                <a:solidFill>
                  <a:srgbClr val="A5A5A5"/>
                </a:solidFill>
                <a:latin typeface="Lato"/>
                <a:ea typeface="Lato"/>
                <a:cs typeface="Lato"/>
                <a:sym typeface="Lato"/>
              </a:defRPr>
            </a:lvl4pPr>
            <a:lvl5pPr marL="0" marR="0" lvl="4" indent="0" algn="r" rtl="0">
              <a:spcBef>
                <a:spcPts val="0"/>
              </a:spcBef>
              <a:buNone/>
              <a:defRPr sz="700" b="0" i="0" u="none" strike="noStrike" cap="none">
                <a:solidFill>
                  <a:srgbClr val="A5A5A5"/>
                </a:solidFill>
                <a:latin typeface="Lato"/>
                <a:ea typeface="Lato"/>
                <a:cs typeface="Lato"/>
                <a:sym typeface="Lato"/>
              </a:defRPr>
            </a:lvl5pPr>
            <a:lvl6pPr marL="0" marR="0" lvl="5" indent="0" algn="r" rtl="0">
              <a:spcBef>
                <a:spcPts val="0"/>
              </a:spcBef>
              <a:buNone/>
              <a:defRPr sz="700" b="0" i="0" u="none" strike="noStrike" cap="none">
                <a:solidFill>
                  <a:srgbClr val="A5A5A5"/>
                </a:solidFill>
                <a:latin typeface="Lato"/>
                <a:ea typeface="Lato"/>
                <a:cs typeface="Lato"/>
                <a:sym typeface="Lato"/>
              </a:defRPr>
            </a:lvl6pPr>
            <a:lvl7pPr marL="0" marR="0" lvl="6" indent="0" algn="r" rtl="0">
              <a:spcBef>
                <a:spcPts val="0"/>
              </a:spcBef>
              <a:buNone/>
              <a:defRPr sz="700" b="0" i="0" u="none" strike="noStrike" cap="none">
                <a:solidFill>
                  <a:srgbClr val="A5A5A5"/>
                </a:solidFill>
                <a:latin typeface="Lato"/>
                <a:ea typeface="Lato"/>
                <a:cs typeface="Lato"/>
                <a:sym typeface="Lato"/>
              </a:defRPr>
            </a:lvl7pPr>
            <a:lvl8pPr marL="0" marR="0" lvl="7" indent="0" algn="r" rtl="0">
              <a:spcBef>
                <a:spcPts val="0"/>
              </a:spcBef>
              <a:buNone/>
              <a:defRPr sz="700" b="0" i="0" u="none" strike="noStrike" cap="none">
                <a:solidFill>
                  <a:srgbClr val="A5A5A5"/>
                </a:solidFill>
                <a:latin typeface="Lato"/>
                <a:ea typeface="Lato"/>
                <a:cs typeface="Lato"/>
                <a:sym typeface="Lato"/>
              </a:defRPr>
            </a:lvl8pPr>
            <a:lvl9pPr marL="0" marR="0" lvl="8" indent="0" algn="r" rtl="0">
              <a:spcBef>
                <a:spcPts val="0"/>
              </a:spcBef>
              <a:buNone/>
              <a:defRPr sz="700" b="0" i="0" u="none" strike="noStrike" cap="none">
                <a:solidFill>
                  <a:srgbClr val="A5A5A5"/>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59" name="Google Shape;59;p13"/>
          <p:cNvCxnSpPr/>
          <p:nvPr/>
        </p:nvCxnSpPr>
        <p:spPr>
          <a:xfrm>
            <a:off x="8422972" y="4947568"/>
            <a:ext cx="0" cy="139249"/>
          </a:xfrm>
          <a:prstGeom prst="straightConnector1">
            <a:avLst/>
          </a:prstGeom>
          <a:noFill/>
          <a:ln w="9525" cap="flat" cmpd="sng">
            <a:solidFill>
              <a:srgbClr val="A5A5A5"/>
            </a:solidFill>
            <a:prstDash val="solid"/>
            <a:miter lim="800000"/>
            <a:headEnd type="none" w="sm" len="sm"/>
            <a:tailEnd type="none" w="sm" len="sm"/>
          </a:ln>
        </p:spPr>
      </p:cxnSp>
      <p:grpSp>
        <p:nvGrpSpPr>
          <p:cNvPr id="60" name="Google Shape;60;p13"/>
          <p:cNvGrpSpPr/>
          <p:nvPr/>
        </p:nvGrpSpPr>
        <p:grpSpPr>
          <a:xfrm>
            <a:off x="7743717" y="4944674"/>
            <a:ext cx="523943" cy="143933"/>
            <a:chOff x="1855788" y="3378201"/>
            <a:chExt cx="3709987" cy="1019175"/>
          </a:xfrm>
        </p:grpSpPr>
        <p:sp>
          <p:nvSpPr>
            <p:cNvPr id="61" name="Google Shape;61;p13"/>
            <p:cNvSpPr/>
            <p:nvPr/>
          </p:nvSpPr>
          <p:spPr>
            <a:xfrm>
              <a:off x="3676650" y="4197351"/>
              <a:ext cx="160337" cy="196850"/>
            </a:xfrm>
            <a:custGeom>
              <a:avLst/>
              <a:gdLst/>
              <a:ahLst/>
              <a:cxnLst/>
              <a:rect l="l" t="t" r="r" b="b"/>
              <a:pathLst>
                <a:path w="101" h="124" extrusionOk="0">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2" name="Google Shape;62;p13"/>
            <p:cNvSpPr/>
            <p:nvPr/>
          </p:nvSpPr>
          <p:spPr>
            <a:xfrm>
              <a:off x="3886200" y="4197351"/>
              <a:ext cx="130175" cy="196850"/>
            </a:xfrm>
            <a:custGeom>
              <a:avLst/>
              <a:gdLst/>
              <a:ahLst/>
              <a:cxnLst/>
              <a:rect l="l" t="t" r="r" b="b"/>
              <a:pathLst>
                <a:path w="82" h="124" extrusionOk="0">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3" name="Google Shape;63;p13"/>
            <p:cNvSpPr/>
            <p:nvPr/>
          </p:nvSpPr>
          <p:spPr>
            <a:xfrm>
              <a:off x="4048125" y="4197351"/>
              <a:ext cx="166687" cy="196850"/>
            </a:xfrm>
            <a:custGeom>
              <a:avLst/>
              <a:gdLst/>
              <a:ahLst/>
              <a:cxnLst/>
              <a:rect l="l" t="t" r="r" b="b"/>
              <a:pathLst>
                <a:path w="105" h="124" extrusionOk="0">
                  <a:moveTo>
                    <a:pt x="46" y="12"/>
                  </a:moveTo>
                  <a:lnTo>
                    <a:pt x="0" y="12"/>
                  </a:lnTo>
                  <a:lnTo>
                    <a:pt x="0" y="0"/>
                  </a:lnTo>
                  <a:lnTo>
                    <a:pt x="105" y="0"/>
                  </a:lnTo>
                  <a:lnTo>
                    <a:pt x="105" y="12"/>
                  </a:lnTo>
                  <a:lnTo>
                    <a:pt x="59" y="12"/>
                  </a:lnTo>
                  <a:lnTo>
                    <a:pt x="59" y="124"/>
                  </a:lnTo>
                  <a:lnTo>
                    <a:pt x="46" y="124"/>
                  </a:lnTo>
                  <a:lnTo>
                    <a:pt x="46" y="12"/>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4" name="Google Shape;64;p13"/>
            <p:cNvSpPr/>
            <p:nvPr/>
          </p:nvSpPr>
          <p:spPr>
            <a:xfrm>
              <a:off x="4241800" y="4197351"/>
              <a:ext cx="268287" cy="196850"/>
            </a:xfrm>
            <a:custGeom>
              <a:avLst/>
              <a:gdLst/>
              <a:ahLst/>
              <a:cxnLst/>
              <a:rect l="l" t="t" r="r" b="b"/>
              <a:pathLst>
                <a:path w="169" h="124" extrusionOk="0">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5" name="Google Shape;65;p13"/>
            <p:cNvSpPr/>
            <p:nvPr/>
          </p:nvSpPr>
          <p:spPr>
            <a:xfrm>
              <a:off x="4527550" y="4192588"/>
              <a:ext cx="198437" cy="204788"/>
            </a:xfrm>
            <a:custGeom>
              <a:avLst/>
              <a:gdLst/>
              <a:ahLst/>
              <a:cxnLst/>
              <a:rect l="l" t="t" r="r" b="b"/>
              <a:pathLst>
                <a:path w="83" h="85" extrusionOk="0">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6" name="Google Shape;66;p13"/>
            <p:cNvSpPr/>
            <p:nvPr/>
          </p:nvSpPr>
          <p:spPr>
            <a:xfrm>
              <a:off x="4768850" y="4197351"/>
              <a:ext cx="150812" cy="196850"/>
            </a:xfrm>
            <a:custGeom>
              <a:avLst/>
              <a:gdLst/>
              <a:ahLst/>
              <a:cxnLst/>
              <a:rect l="l" t="t" r="r" b="b"/>
              <a:pathLst>
                <a:path w="63" h="82" extrusionOk="0">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7" name="Google Shape;67;p13"/>
            <p:cNvSpPr/>
            <p:nvPr/>
          </p:nvSpPr>
          <p:spPr>
            <a:xfrm>
              <a:off x="4962525" y="4197351"/>
              <a:ext cx="153987" cy="196850"/>
            </a:xfrm>
            <a:custGeom>
              <a:avLst/>
              <a:gdLst/>
              <a:ahLst/>
              <a:cxnLst/>
              <a:rect l="l" t="t" r="r" b="b"/>
              <a:pathLst>
                <a:path w="97" h="124" extrusionOk="0">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8" name="Google Shape;68;p13"/>
            <p:cNvSpPr/>
            <p:nvPr/>
          </p:nvSpPr>
          <p:spPr>
            <a:xfrm>
              <a:off x="5133975" y="4192588"/>
              <a:ext cx="160337" cy="204788"/>
            </a:xfrm>
            <a:custGeom>
              <a:avLst/>
              <a:gdLst/>
              <a:ahLst/>
              <a:cxnLst/>
              <a:rect l="l" t="t" r="r" b="b"/>
              <a:pathLst>
                <a:path w="67" h="85" extrusionOk="0">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9" name="Google Shape;69;p13"/>
            <p:cNvSpPr/>
            <p:nvPr/>
          </p:nvSpPr>
          <p:spPr>
            <a:xfrm>
              <a:off x="5213350" y="3379788"/>
              <a:ext cx="352425" cy="730250"/>
            </a:xfrm>
            <a:custGeom>
              <a:avLst/>
              <a:gdLst/>
              <a:ahLst/>
              <a:cxnLst/>
              <a:rect l="l" t="t" r="r" b="b"/>
              <a:pathLst>
                <a:path w="147" h="303" extrusionOk="0">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0" name="Google Shape;70;p13"/>
            <p:cNvSpPr/>
            <p:nvPr/>
          </p:nvSpPr>
          <p:spPr>
            <a:xfrm>
              <a:off x="2281238" y="3394076"/>
              <a:ext cx="582612" cy="730250"/>
            </a:xfrm>
            <a:custGeom>
              <a:avLst/>
              <a:gdLst/>
              <a:ahLst/>
              <a:cxnLst/>
              <a:rect l="l" t="t" r="r" b="b"/>
              <a:pathLst>
                <a:path w="243" h="303" extrusionOk="0">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1" name="Google Shape;71;p13"/>
            <p:cNvSpPr/>
            <p:nvPr/>
          </p:nvSpPr>
          <p:spPr>
            <a:xfrm>
              <a:off x="2973388" y="3379788"/>
              <a:ext cx="581025" cy="730250"/>
            </a:xfrm>
            <a:custGeom>
              <a:avLst/>
              <a:gdLst/>
              <a:ahLst/>
              <a:cxnLst/>
              <a:rect l="l" t="t" r="r" b="b"/>
              <a:pathLst>
                <a:path w="242" h="303" extrusionOk="0">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2" name="Google Shape;72;p13"/>
            <p:cNvSpPr/>
            <p:nvPr/>
          </p:nvSpPr>
          <p:spPr>
            <a:xfrm>
              <a:off x="3676650" y="3397251"/>
              <a:ext cx="61912" cy="712788"/>
            </a:xfrm>
            <a:prstGeom prst="rect">
              <a:avLst/>
            </a:pr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3" name="Google Shape;73;p13"/>
            <p:cNvSpPr/>
            <p:nvPr/>
          </p:nvSpPr>
          <p:spPr>
            <a:xfrm>
              <a:off x="3857625" y="3397251"/>
              <a:ext cx="573087" cy="712788"/>
            </a:xfrm>
            <a:custGeom>
              <a:avLst/>
              <a:gdLst/>
              <a:ahLst/>
              <a:cxnLst/>
              <a:rect l="l" t="t" r="r" b="b"/>
              <a:pathLst>
                <a:path w="239" h="296" extrusionOk="0">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4" name="Google Shape;74;p13"/>
            <p:cNvSpPr/>
            <p:nvPr/>
          </p:nvSpPr>
          <p:spPr>
            <a:xfrm>
              <a:off x="4505325" y="3378201"/>
              <a:ext cx="614362" cy="746125"/>
            </a:xfrm>
            <a:custGeom>
              <a:avLst/>
              <a:gdLst/>
              <a:ahLst/>
              <a:cxnLst/>
              <a:rect l="l" t="t" r="r" b="b"/>
              <a:pathLst>
                <a:path w="256" h="310" extrusionOk="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5" name="Google Shape;75;p13"/>
            <p:cNvSpPr/>
            <p:nvPr/>
          </p:nvSpPr>
          <p:spPr>
            <a:xfrm>
              <a:off x="1855788" y="3394076"/>
              <a:ext cx="312737" cy="873125"/>
            </a:xfrm>
            <a:custGeom>
              <a:avLst/>
              <a:gdLst/>
              <a:ahLst/>
              <a:cxnLst/>
              <a:rect l="l" t="t" r="r" b="b"/>
              <a:pathLst>
                <a:path w="130" h="362" extrusionOk="0">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6" name="Google Shape;76;p13"/>
            <p:cNvSpPr/>
            <p:nvPr/>
          </p:nvSpPr>
          <p:spPr>
            <a:xfrm>
              <a:off x="5373688" y="4022726"/>
              <a:ext cx="90487" cy="92075"/>
            </a:xfrm>
            <a:custGeom>
              <a:avLst/>
              <a:gdLst/>
              <a:ahLst/>
              <a:cxnLst/>
              <a:rect l="l" t="t" r="r" b="b"/>
              <a:pathLst>
                <a:path w="38" h="38" extrusionOk="0">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7" name="Google Shape;77;p13"/>
            <p:cNvSpPr/>
            <p:nvPr/>
          </p:nvSpPr>
          <p:spPr>
            <a:xfrm>
              <a:off x="5402263" y="4041776"/>
              <a:ext cx="41275" cy="53975"/>
            </a:xfrm>
            <a:custGeom>
              <a:avLst/>
              <a:gdLst/>
              <a:ahLst/>
              <a:cxnLst/>
              <a:rect l="l" t="t" r="r" b="b"/>
              <a:pathLst>
                <a:path w="17" h="22" extrusionOk="0">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solidFill>
              <a:srgbClr val="19191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sp>
        <p:nvSpPr>
          <p:cNvPr id="78" name="Google Shape;78;p13" descr="{&quot;HashCode&quot;:817091896,&quot;Placement&quot;:&quot;Footer&quot;}"/>
          <p:cNvSpPr txBox="1"/>
          <p:nvPr/>
        </p:nvSpPr>
        <p:spPr>
          <a:xfrm>
            <a:off x="4131219" y="4985196"/>
            <a:ext cx="881561" cy="158305"/>
          </a:xfrm>
          <a:prstGeom prst="rect">
            <a:avLst/>
          </a:prstGeom>
          <a:noFill/>
          <a:ln>
            <a:noFill/>
          </a:ln>
        </p:spPr>
        <p:txBody>
          <a:bodyPr spcFirstLastPara="1" wrap="square" lIns="0" tIns="0" rIns="0" bIns="0" anchor="ctr" anchorCtr="1">
            <a:noAutofit/>
          </a:bodyPr>
          <a:lstStyle/>
          <a:p>
            <a:pPr marL="0" marR="0" lvl="0" indent="0" algn="ctr" rtl="0">
              <a:spcBef>
                <a:spcPts val="0"/>
              </a:spcBef>
              <a:spcAft>
                <a:spcPts val="0"/>
              </a:spcAft>
              <a:buNone/>
            </a:pPr>
            <a:r>
              <a:rPr lang="en" sz="500">
                <a:solidFill>
                  <a:srgbClr val="000000"/>
                </a:solidFill>
                <a:latin typeface="Calibri"/>
                <a:ea typeface="Calibri"/>
                <a:cs typeface="Calibri"/>
                <a:sym typeface="Calibri"/>
              </a:rPr>
              <a:t>Juniper Business Use Only</a:t>
            </a:r>
            <a:endParaRPr sz="500">
              <a:solidFill>
                <a:srgbClr val="000000"/>
              </a:solidFill>
              <a:latin typeface="Calibri"/>
              <a:ea typeface="Calibri"/>
              <a:cs typeface="Calibri"/>
              <a:sym typeface="Calibri"/>
            </a:endParaRPr>
          </a:p>
        </p:txBody>
      </p:sp>
      <p:sp>
        <p:nvSpPr>
          <p:cNvPr id="3" name="MSIPCMContentMarking" descr="{&quot;HashCode&quot;:817091896,&quot;Placement&quot;:&quot;Footer&quot;,&quot;Top&quot;:388.380066,&quot;Left&quot;:313.7238,&quot;SlideWidth&quot;:720,&quot;SlideHeight&quot;:405}">
            <a:extLst>
              <a:ext uri="{FF2B5EF4-FFF2-40B4-BE49-F238E27FC236}">
                <a16:creationId xmlns:a16="http://schemas.microsoft.com/office/drawing/2014/main" id="{DF228912-092C-4BE6-B273-9DF73B38530B}"/>
              </a:ext>
            </a:extLst>
          </p:cNvPr>
          <p:cNvSpPr txBox="1"/>
          <p:nvPr userDrawn="1"/>
        </p:nvSpPr>
        <p:spPr>
          <a:xfrm>
            <a:off x="3984292" y="4932427"/>
            <a:ext cx="1175415" cy="211073"/>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Calibri" panose="020F0502020204030204" pitchFamily="34" charset="0"/>
              </a:rPr>
              <a:t>Juniper Business Use Only</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7"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4" r:id="rId18"/>
    <p:sldLayoutId id="2147483685" r:id="rId19"/>
    <p:sldLayoutId id="2147483686" r:id="rId20"/>
    <p:sldLayoutId id="2147483718" r:id="rId21"/>
    <p:sldLayoutId id="2147483719" r:id="rId22"/>
    <p:sldLayoutId id="214748372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06">
          <p15:clr>
            <a:srgbClr val="F26B43"/>
          </p15:clr>
        </p15:guide>
        <p15:guide id="2" orient="horz" pos="558">
          <p15:clr>
            <a:srgbClr val="F26B43"/>
          </p15:clr>
        </p15:guide>
        <p15:guide id="3" pos="5508">
          <p15:clr>
            <a:srgbClr val="F26B43"/>
          </p15:clr>
        </p15:guide>
        <p15:guide id="4" orient="horz" pos="310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7.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7.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3.xml"/><Relationship Id="rId7" Type="http://schemas.openxmlformats.org/officeDocument/2006/relationships/image" Target="../media/image2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0.png"/><Relationship Id="rId5" Type="http://schemas.openxmlformats.org/officeDocument/2006/relationships/hyperlink" Target="https://blog.liveedu.tv/a-quick-introduction-to-text-summarization-in-machine-learning/" TargetMode="Externa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7.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6.xml"/><Relationship Id="rId7" Type="http://schemas.openxmlformats.org/officeDocument/2006/relationships/image" Target="../media/image1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hyperlink" Target="https://deepsense.ai/what-is-reinforcement-learning-the-complete-guide/"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71"/>
          <p:cNvSpPr txBox="1">
            <a:spLocks noGrp="1"/>
          </p:cNvSpPr>
          <p:nvPr>
            <p:ph type="body" idx="1"/>
          </p:nvPr>
        </p:nvSpPr>
        <p:spPr>
          <a:xfrm>
            <a:off x="1956433" y="3184829"/>
            <a:ext cx="4869456" cy="191303"/>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lt1"/>
              </a:buClr>
              <a:buSzPts val="1200"/>
              <a:buNone/>
            </a:pPr>
            <a:r>
              <a:rPr lang="en" sz="1600"/>
              <a:t>Data Scientist</a:t>
            </a:r>
            <a:endParaRPr sz="1600"/>
          </a:p>
        </p:txBody>
      </p:sp>
      <p:sp>
        <p:nvSpPr>
          <p:cNvPr id="678" name="Google Shape;678;p71"/>
          <p:cNvSpPr txBox="1">
            <a:spLocks noGrp="1"/>
          </p:cNvSpPr>
          <p:nvPr>
            <p:ph type="ctrTitle"/>
          </p:nvPr>
        </p:nvSpPr>
        <p:spPr>
          <a:xfrm>
            <a:off x="1601667" y="1621257"/>
            <a:ext cx="5940666" cy="949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2700"/>
              <a:buFont typeface="Lato"/>
              <a:buNone/>
            </a:pPr>
            <a:r>
              <a:rPr lang="en" sz="3000" dirty="0"/>
              <a:t>MACHINE LEARNING 102</a:t>
            </a:r>
            <a:endParaRPr sz="3000" dirty="0"/>
          </a:p>
        </p:txBody>
      </p:sp>
      <p:sp>
        <p:nvSpPr>
          <p:cNvPr id="679" name="Google Shape;679;p71"/>
          <p:cNvSpPr txBox="1">
            <a:spLocks noGrp="1"/>
          </p:cNvSpPr>
          <p:nvPr>
            <p:ph type="subTitle" idx="2"/>
          </p:nvPr>
        </p:nvSpPr>
        <p:spPr>
          <a:xfrm>
            <a:off x="3712565" y="2771462"/>
            <a:ext cx="4869456" cy="277673"/>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lt1"/>
              </a:buClr>
              <a:buSzPts val="1800"/>
              <a:buNone/>
            </a:pPr>
            <a:r>
              <a:rPr lang="en" sz="2000"/>
              <a:t>Nabaruna Guha</a:t>
            </a:r>
            <a:endParaRPr sz="2000"/>
          </a:p>
        </p:txBody>
      </p:sp>
      <p:cxnSp>
        <p:nvCxnSpPr>
          <p:cNvPr id="680" name="Google Shape;680;p71"/>
          <p:cNvCxnSpPr/>
          <p:nvPr/>
        </p:nvCxnSpPr>
        <p:spPr>
          <a:xfrm>
            <a:off x="1956433" y="2645228"/>
            <a:ext cx="5143229" cy="0"/>
          </a:xfrm>
          <a:prstGeom prst="straightConnector1">
            <a:avLst/>
          </a:prstGeom>
          <a:noFill/>
          <a:ln w="9525" cap="flat" cmpd="sng">
            <a:solidFill>
              <a:schemeClr val="lt2"/>
            </a:solidFill>
            <a:prstDash val="solid"/>
            <a:miter lim="800000"/>
            <a:headEnd type="none" w="sm" len="sm"/>
            <a:tailEnd type="none" w="sm" len="sm"/>
          </a:ln>
        </p:spPr>
      </p:cxnSp>
      <p:pic>
        <p:nvPicPr>
          <p:cNvPr id="681" name="Google Shape;681;p71"/>
          <p:cNvPicPr preferRelativeResize="0"/>
          <p:nvPr/>
        </p:nvPicPr>
        <p:blipFill rotWithShape="1">
          <a:blip r:embed="rId5">
            <a:alphaModFix/>
          </a:blip>
          <a:srcRect/>
          <a:stretch/>
        </p:blipFill>
        <p:spPr>
          <a:xfrm>
            <a:off x="5950131" y="3680021"/>
            <a:ext cx="1502149" cy="211428"/>
          </a:xfrm>
          <a:prstGeom prst="rect">
            <a:avLst/>
          </a:prstGeom>
          <a:noFill/>
          <a:ln>
            <a:noFill/>
          </a:ln>
        </p:spPr>
      </p:pic>
      <p:sp>
        <p:nvSpPr>
          <p:cNvPr id="682" name="Google Shape;682;p71"/>
          <p:cNvSpPr txBox="1"/>
          <p:nvPr/>
        </p:nvSpPr>
        <p:spPr>
          <a:xfrm>
            <a:off x="1956425" y="3452844"/>
            <a:ext cx="4869600" cy="4386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lt1"/>
              </a:buClr>
              <a:buSzPts val="1000"/>
              <a:buFont typeface="Arial"/>
              <a:buNone/>
            </a:pPr>
            <a:r>
              <a:rPr lang="en" i="1">
                <a:solidFill>
                  <a:schemeClr val="lt1"/>
                </a:solidFill>
                <a:latin typeface="Lato"/>
                <a:ea typeface="Lato"/>
                <a:cs typeface="Lato"/>
                <a:sym typeface="Lato"/>
              </a:rPr>
              <a:t>EMEA Services</a:t>
            </a:r>
            <a:endParaRPr>
              <a:latin typeface="Lato"/>
              <a:ea typeface="Lato"/>
              <a:cs typeface="Lato"/>
              <a:sym typeface="Lato"/>
            </a:endParaRPr>
          </a:p>
        </p:txBody>
      </p:sp>
      <p:pic>
        <p:nvPicPr>
          <p:cNvPr id="5" name="Audio 4">
            <a:hlinkClick r:id="" action="ppaction://media"/>
            <a:extLst>
              <a:ext uri="{FF2B5EF4-FFF2-40B4-BE49-F238E27FC236}">
                <a16:creationId xmlns:a16="http://schemas.microsoft.com/office/drawing/2014/main" id="{D0A3749B-14B3-4780-BC88-71E4F8C291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111"/>
    </mc:Choice>
    <mc:Fallback xmlns="">
      <p:transition spd="slow" advTm="51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5"/>
          <p:cNvSpPr txBox="1">
            <a:spLocks noGrp="1"/>
          </p:cNvSpPr>
          <p:nvPr>
            <p:ph type="title"/>
          </p:nvPr>
        </p:nvSpPr>
        <p:spPr>
          <a:xfrm>
            <a:off x="499343" y="164398"/>
            <a:ext cx="8244675" cy="642375"/>
          </a:xfrm>
          <a:prstGeom prst="rect">
            <a:avLst/>
          </a:prstGeom>
        </p:spPr>
        <p:txBody>
          <a:bodyPr spcFirstLastPara="1" wrap="square" lIns="0" tIns="0" rIns="0" bIns="0" anchor="b" anchorCtr="0">
            <a:noAutofit/>
          </a:bodyPr>
          <a:lstStyle/>
          <a:p>
            <a:r>
              <a:rPr lang="en-US"/>
              <a:t>TYPES OF MACHINE LEARNING PROBLEMS</a:t>
            </a:r>
            <a:endParaRPr/>
          </a:p>
        </p:txBody>
      </p:sp>
      <p:sp>
        <p:nvSpPr>
          <p:cNvPr id="769" name="Google Shape;769;p75"/>
          <p:cNvSpPr txBox="1">
            <a:spLocks noGrp="1"/>
          </p:cNvSpPr>
          <p:nvPr>
            <p:ph type="body" idx="1"/>
          </p:nvPr>
        </p:nvSpPr>
        <p:spPr>
          <a:xfrm>
            <a:off x="466500" y="1469081"/>
            <a:ext cx="8310375" cy="3491550"/>
          </a:xfrm>
          <a:prstGeom prst="rect">
            <a:avLst/>
          </a:prstGeom>
        </p:spPr>
        <p:txBody>
          <a:bodyPr spcFirstLastPara="1" wrap="square" lIns="0" tIns="0" rIns="0" bIns="0" anchor="t" anchorCtr="0">
            <a:noAutofit/>
          </a:bodyPr>
          <a:lstStyle/>
          <a:p>
            <a:pPr marL="342900" indent="-266700">
              <a:buSzPts val="2000"/>
              <a:buChar char="●"/>
            </a:pPr>
            <a:r>
              <a:rPr lang="en-US" sz="1500" b="1" dirty="0">
                <a:highlight>
                  <a:srgbClr val="FFFFFF"/>
                </a:highlight>
              </a:rPr>
              <a:t>Training Data </a:t>
            </a:r>
          </a:p>
          <a:p>
            <a:pPr marL="342900" indent="0"/>
            <a:r>
              <a:rPr lang="en-US" sz="1500" dirty="0">
                <a:highlight>
                  <a:srgbClr val="FFFFFF"/>
                </a:highlight>
              </a:rPr>
              <a:t>In supervised learning, the data is fed to an algorithm in a process called training. This data               contains features with their corresponding label and is called </a:t>
            </a:r>
            <a:r>
              <a:rPr lang="en-US" sz="1500" b="1" dirty="0">
                <a:highlight>
                  <a:srgbClr val="FFFFFF"/>
                </a:highlight>
              </a:rPr>
              <a:t>training data</a:t>
            </a:r>
            <a:r>
              <a:rPr lang="en-US" sz="1500" dirty="0">
                <a:highlight>
                  <a:srgbClr val="FFFFFF"/>
                </a:highlight>
              </a:rPr>
              <a:t>. </a:t>
            </a:r>
            <a:endParaRPr lang="en-US" sz="1500" b="1" dirty="0">
              <a:highlight>
                <a:srgbClr val="FFFFFF"/>
              </a:highlight>
            </a:endParaRPr>
          </a:p>
          <a:p>
            <a:pPr marL="342900" indent="-266700">
              <a:buSzPts val="2000"/>
              <a:buChar char="●"/>
            </a:pPr>
            <a:r>
              <a:rPr lang="en-US" sz="1500" b="1" dirty="0">
                <a:highlight>
                  <a:srgbClr val="FFFFFF"/>
                </a:highlight>
              </a:rPr>
              <a:t>Test data</a:t>
            </a:r>
          </a:p>
          <a:p>
            <a:pPr marL="342900" indent="0"/>
            <a:r>
              <a:rPr lang="en-US" sz="1500" dirty="0">
                <a:highlight>
                  <a:srgbClr val="FFFFFF"/>
                </a:highlight>
              </a:rPr>
              <a:t>An unlabeled data is fed to the trained model to predict its labels based on the supervision of the training data. This unlabeled/unknown data is the </a:t>
            </a:r>
            <a:r>
              <a:rPr lang="en-US" sz="1500" b="1" dirty="0">
                <a:highlight>
                  <a:srgbClr val="FFFFFF"/>
                </a:highlight>
              </a:rPr>
              <a:t>test data.</a:t>
            </a:r>
            <a:endParaRPr sz="1500" b="1" dirty="0">
              <a:highlight>
                <a:srgbClr val="FFFFFF"/>
              </a:highlight>
            </a:endParaRPr>
          </a:p>
        </p:txBody>
      </p:sp>
      <p:sp>
        <p:nvSpPr>
          <p:cNvPr id="770" name="Google Shape;770;p75"/>
          <p:cNvSpPr txBox="1">
            <a:spLocks noGrp="1"/>
          </p:cNvSpPr>
          <p:nvPr>
            <p:ph type="sldNum" idx="12"/>
          </p:nvPr>
        </p:nvSpPr>
        <p:spPr>
          <a:xfrm>
            <a:off x="8471220" y="4960629"/>
            <a:ext cx="245475" cy="107775"/>
          </a:xfrm>
          <a:prstGeom prst="rect">
            <a:avLst/>
          </a:prstGeom>
        </p:spPr>
        <p:txBody>
          <a:bodyPr spcFirstLastPara="1" wrap="square" lIns="0" tIns="0" rIns="0" bIns="0" anchor="ctr" anchorCtr="0">
            <a:noAutofit/>
          </a:bodyPr>
          <a:lstStyle/>
          <a:p>
            <a:fld id="{00000000-1234-1234-1234-123412341234}" type="slidenum">
              <a:rPr lang="en-US"/>
              <a:pPr/>
              <a:t>10</a:t>
            </a:fld>
            <a:endParaRPr/>
          </a:p>
        </p:txBody>
      </p:sp>
      <p:sp>
        <p:nvSpPr>
          <p:cNvPr id="771" name="Google Shape;771;p75"/>
          <p:cNvSpPr txBox="1">
            <a:spLocks noGrp="1"/>
          </p:cNvSpPr>
          <p:nvPr>
            <p:ph type="body" idx="2"/>
          </p:nvPr>
        </p:nvSpPr>
        <p:spPr>
          <a:xfrm>
            <a:off x="498242" y="1026423"/>
            <a:ext cx="8267850" cy="345375"/>
          </a:xfrm>
          <a:prstGeom prst="rect">
            <a:avLst/>
          </a:prstGeom>
        </p:spPr>
        <p:txBody>
          <a:bodyPr spcFirstLastPara="1" wrap="square" lIns="0" tIns="0" rIns="0" bIns="0" anchor="t" anchorCtr="0">
            <a:noAutofit/>
          </a:bodyPr>
          <a:lstStyle/>
          <a:p>
            <a:pPr marL="0" indent="0"/>
            <a:r>
              <a:rPr lang="en-US" i="1" dirty="0">
                <a:solidFill>
                  <a:schemeClr val="accent2"/>
                </a:solidFill>
              </a:rPr>
              <a:t>SOME MACHINE LEARNING CONCEPTS</a:t>
            </a:r>
            <a:endParaRPr i="1" dirty="0">
              <a:solidFill>
                <a:schemeClr val="accent2"/>
              </a:solidFill>
            </a:endParaRPr>
          </a:p>
        </p:txBody>
      </p:sp>
      <p:pic>
        <p:nvPicPr>
          <p:cNvPr id="2" name="Audio 1">
            <a:hlinkClick r:id="" action="ppaction://media"/>
            <a:extLst>
              <a:ext uri="{FF2B5EF4-FFF2-40B4-BE49-F238E27FC236}">
                <a16:creationId xmlns:a16="http://schemas.microsoft.com/office/drawing/2014/main" id="{8345E2EB-E972-40D7-8ABE-87A2E17F2B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700510983"/>
      </p:ext>
    </p:extLst>
  </p:cSld>
  <p:clrMapOvr>
    <a:masterClrMapping/>
  </p:clrMapOvr>
  <mc:AlternateContent xmlns:mc="http://schemas.openxmlformats.org/markup-compatibility/2006" xmlns:p14="http://schemas.microsoft.com/office/powerpoint/2010/main">
    <mc:Choice Requires="p14">
      <p:transition spd="slow" p14:dur="2000" advTm="36418"/>
    </mc:Choice>
    <mc:Fallback xmlns="">
      <p:transition spd="slow" advTm="36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5"/>
          <p:cNvSpPr txBox="1">
            <a:spLocks noGrp="1"/>
          </p:cNvSpPr>
          <p:nvPr>
            <p:ph type="title"/>
          </p:nvPr>
        </p:nvSpPr>
        <p:spPr>
          <a:xfrm>
            <a:off x="499343" y="164398"/>
            <a:ext cx="8244675" cy="642375"/>
          </a:xfrm>
          <a:prstGeom prst="rect">
            <a:avLst/>
          </a:prstGeom>
        </p:spPr>
        <p:txBody>
          <a:bodyPr spcFirstLastPara="1" wrap="square" lIns="0" tIns="0" rIns="0" bIns="0" anchor="b" anchorCtr="0">
            <a:noAutofit/>
          </a:bodyPr>
          <a:lstStyle/>
          <a:p>
            <a:r>
              <a:rPr lang="en-US"/>
              <a:t>TYPES OF MACHINE LEARNING PROBLEMS</a:t>
            </a:r>
            <a:endParaRPr/>
          </a:p>
        </p:txBody>
      </p:sp>
      <p:sp>
        <p:nvSpPr>
          <p:cNvPr id="769" name="Google Shape;769;p75"/>
          <p:cNvSpPr txBox="1">
            <a:spLocks noGrp="1"/>
          </p:cNvSpPr>
          <p:nvPr>
            <p:ph type="body" idx="1"/>
          </p:nvPr>
        </p:nvSpPr>
        <p:spPr>
          <a:xfrm>
            <a:off x="466500" y="1469081"/>
            <a:ext cx="8310375" cy="3491550"/>
          </a:xfrm>
          <a:prstGeom prst="rect">
            <a:avLst/>
          </a:prstGeom>
        </p:spPr>
        <p:txBody>
          <a:bodyPr spcFirstLastPara="1" wrap="square" lIns="0" tIns="0" rIns="0" bIns="0" anchor="t" anchorCtr="0">
            <a:noAutofit/>
          </a:bodyPr>
          <a:lstStyle/>
          <a:p>
            <a:pPr marL="342900" indent="-266700">
              <a:buSzPts val="2000"/>
              <a:buChar char="●"/>
            </a:pPr>
            <a:r>
              <a:rPr lang="en-US" sz="1500" b="1" dirty="0">
                <a:highlight>
                  <a:srgbClr val="FFFFFF"/>
                </a:highlight>
              </a:rPr>
              <a:t>Model</a:t>
            </a:r>
            <a:endParaRPr sz="1500" b="1" dirty="0">
              <a:highlight>
                <a:srgbClr val="FFFFFF"/>
              </a:highlight>
            </a:endParaRPr>
          </a:p>
          <a:p>
            <a:pPr marL="628650" indent="-285750">
              <a:buFont typeface="Arial" panose="020B0604020202020204" pitchFamily="34" charset="0"/>
              <a:buChar char="•"/>
            </a:pPr>
            <a:r>
              <a:rPr lang="en-US" sz="1500" i="1" u="sng" dirty="0">
                <a:highlight>
                  <a:srgbClr val="FFFFFF"/>
                </a:highlight>
              </a:rPr>
              <a:t>Supervised:</a:t>
            </a:r>
            <a:r>
              <a:rPr lang="en-US" sz="1500" i="1" dirty="0">
                <a:highlight>
                  <a:srgbClr val="FFFFFF"/>
                </a:highlight>
              </a:rPr>
              <a:t> </a:t>
            </a:r>
            <a:r>
              <a:rPr lang="en-US" sz="1500" dirty="0">
                <a:highlight>
                  <a:srgbClr val="FFFFFF"/>
                </a:highlight>
              </a:rPr>
              <a:t>During training, the algorithm gradually determines the relationship between features and their corresponding labels. This relationship is called the </a:t>
            </a:r>
            <a:r>
              <a:rPr lang="en-US" sz="1500" b="1" dirty="0">
                <a:highlight>
                  <a:srgbClr val="FFFFFF"/>
                </a:highlight>
                <a:uFill>
                  <a:noFill/>
                </a:uFill>
              </a:rPr>
              <a:t>model</a:t>
            </a:r>
            <a:r>
              <a:rPr lang="en-US" sz="1500" dirty="0">
                <a:highlight>
                  <a:srgbClr val="FFFFFF"/>
                </a:highlight>
              </a:rPr>
              <a:t>.</a:t>
            </a:r>
          </a:p>
          <a:p>
            <a:pPr marL="628650" indent="-285750">
              <a:buFont typeface="Arial" panose="020B0604020202020204" pitchFamily="34" charset="0"/>
              <a:buChar char="•"/>
            </a:pPr>
            <a:r>
              <a:rPr lang="en-US" sz="1500" i="1" u="sng" dirty="0">
                <a:highlight>
                  <a:srgbClr val="FFFFFF"/>
                </a:highlight>
              </a:rPr>
              <a:t>Unsupervised: </a:t>
            </a:r>
            <a:r>
              <a:rPr lang="en-US" sz="1500" dirty="0">
                <a:highlight>
                  <a:srgbClr val="FFFFFF"/>
                </a:highlight>
              </a:rPr>
              <a:t>The model is the relationship between features of the unlabeled data which drives for information discovery. </a:t>
            </a:r>
          </a:p>
          <a:p>
            <a:pPr marL="628650" indent="-285750">
              <a:buFont typeface="Arial" panose="020B0604020202020204" pitchFamily="34" charset="0"/>
              <a:buChar char="•"/>
            </a:pPr>
            <a:r>
              <a:rPr lang="en-US" sz="1500" i="1" u="sng" dirty="0">
                <a:highlight>
                  <a:srgbClr val="FFFFFF"/>
                </a:highlight>
              </a:rPr>
              <a:t>Reinforced: </a:t>
            </a:r>
            <a:r>
              <a:rPr lang="en-US" sz="1500" dirty="0">
                <a:highlight>
                  <a:srgbClr val="FFFFFF"/>
                </a:highlight>
              </a:rPr>
              <a:t>The model is the transition function between different state-action pairs by the agent in the environment. </a:t>
            </a:r>
            <a:endParaRPr lang="en-US" sz="1500" i="1" u="sng" dirty="0">
              <a:highlight>
                <a:srgbClr val="FFFFFF"/>
              </a:highlight>
            </a:endParaRPr>
          </a:p>
        </p:txBody>
      </p:sp>
      <p:sp>
        <p:nvSpPr>
          <p:cNvPr id="770" name="Google Shape;770;p75"/>
          <p:cNvSpPr txBox="1">
            <a:spLocks noGrp="1"/>
          </p:cNvSpPr>
          <p:nvPr>
            <p:ph type="sldNum" idx="12"/>
          </p:nvPr>
        </p:nvSpPr>
        <p:spPr>
          <a:xfrm>
            <a:off x="8471220" y="4960629"/>
            <a:ext cx="245475" cy="107775"/>
          </a:xfrm>
          <a:prstGeom prst="rect">
            <a:avLst/>
          </a:prstGeom>
        </p:spPr>
        <p:txBody>
          <a:bodyPr spcFirstLastPara="1" wrap="square" lIns="0" tIns="0" rIns="0" bIns="0" anchor="ctr" anchorCtr="0">
            <a:noAutofit/>
          </a:bodyPr>
          <a:lstStyle/>
          <a:p>
            <a:fld id="{00000000-1234-1234-1234-123412341234}" type="slidenum">
              <a:rPr lang="en-US"/>
              <a:pPr/>
              <a:t>11</a:t>
            </a:fld>
            <a:endParaRPr/>
          </a:p>
        </p:txBody>
      </p:sp>
      <p:sp>
        <p:nvSpPr>
          <p:cNvPr id="771" name="Google Shape;771;p75"/>
          <p:cNvSpPr txBox="1">
            <a:spLocks noGrp="1"/>
          </p:cNvSpPr>
          <p:nvPr>
            <p:ph type="body" idx="2"/>
          </p:nvPr>
        </p:nvSpPr>
        <p:spPr>
          <a:xfrm>
            <a:off x="498242" y="1026423"/>
            <a:ext cx="8267850" cy="345375"/>
          </a:xfrm>
          <a:prstGeom prst="rect">
            <a:avLst/>
          </a:prstGeom>
        </p:spPr>
        <p:txBody>
          <a:bodyPr spcFirstLastPara="1" wrap="square" lIns="0" tIns="0" rIns="0" bIns="0" anchor="t" anchorCtr="0">
            <a:noAutofit/>
          </a:bodyPr>
          <a:lstStyle/>
          <a:p>
            <a:pPr marL="0" indent="0"/>
            <a:r>
              <a:rPr lang="en-US" i="1" dirty="0">
                <a:solidFill>
                  <a:schemeClr val="accent2"/>
                </a:solidFill>
              </a:rPr>
              <a:t>SOME MACHINE LEARNING CONCEPTS</a:t>
            </a:r>
            <a:endParaRPr i="1" dirty="0">
              <a:solidFill>
                <a:schemeClr val="accent2"/>
              </a:solidFill>
            </a:endParaRPr>
          </a:p>
        </p:txBody>
      </p:sp>
      <p:pic>
        <p:nvPicPr>
          <p:cNvPr id="2" name="Audio 1">
            <a:hlinkClick r:id="" action="ppaction://media"/>
            <a:extLst>
              <a:ext uri="{FF2B5EF4-FFF2-40B4-BE49-F238E27FC236}">
                <a16:creationId xmlns:a16="http://schemas.microsoft.com/office/drawing/2014/main" id="{87ACEAC9-A362-4680-B050-B7F416366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565598999"/>
      </p:ext>
    </p:extLst>
  </p:cSld>
  <p:clrMapOvr>
    <a:masterClrMapping/>
  </p:clrMapOvr>
  <mc:AlternateContent xmlns:mc="http://schemas.openxmlformats.org/markup-compatibility/2006" xmlns:p14="http://schemas.microsoft.com/office/powerpoint/2010/main">
    <mc:Choice Requires="p14">
      <p:transition spd="slow" p14:dur="2000" advTm="79445"/>
    </mc:Choice>
    <mc:Fallback xmlns="">
      <p:transition spd="slow" advTm="79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7"/>
          <p:cNvSpPr txBox="1">
            <a:spLocks noGrp="1"/>
          </p:cNvSpPr>
          <p:nvPr>
            <p:ph type="title"/>
          </p:nvPr>
        </p:nvSpPr>
        <p:spPr>
          <a:xfrm>
            <a:off x="499343" y="164398"/>
            <a:ext cx="8244675" cy="642375"/>
          </a:xfrm>
          <a:prstGeom prst="rect">
            <a:avLst/>
          </a:prstGeom>
        </p:spPr>
        <p:txBody>
          <a:bodyPr spcFirstLastPara="1" wrap="square" lIns="0" tIns="0" rIns="0" bIns="0" anchor="b" anchorCtr="0">
            <a:noAutofit/>
          </a:bodyPr>
          <a:lstStyle/>
          <a:p>
            <a:r>
              <a:rPr lang="en-US"/>
              <a:t>TYPES OF MACHINE LEARNING PROBLEMS</a:t>
            </a:r>
            <a:endParaRPr/>
          </a:p>
        </p:txBody>
      </p:sp>
      <p:sp>
        <p:nvSpPr>
          <p:cNvPr id="787" name="Google Shape;787;p77"/>
          <p:cNvSpPr txBox="1">
            <a:spLocks noGrp="1"/>
          </p:cNvSpPr>
          <p:nvPr>
            <p:ph type="sldNum" idx="12"/>
          </p:nvPr>
        </p:nvSpPr>
        <p:spPr>
          <a:xfrm>
            <a:off x="8471220" y="4960629"/>
            <a:ext cx="245475" cy="107775"/>
          </a:xfrm>
          <a:prstGeom prst="rect">
            <a:avLst/>
          </a:prstGeom>
        </p:spPr>
        <p:txBody>
          <a:bodyPr spcFirstLastPara="1" wrap="square" lIns="0" tIns="0" rIns="0" bIns="0" anchor="ctr" anchorCtr="0">
            <a:noAutofit/>
          </a:bodyPr>
          <a:lstStyle/>
          <a:p>
            <a:fld id="{00000000-1234-1234-1234-123412341234}" type="slidenum">
              <a:rPr lang="en-US"/>
              <a:pPr/>
              <a:t>12</a:t>
            </a:fld>
            <a:endParaRPr/>
          </a:p>
        </p:txBody>
      </p:sp>
      <p:sp>
        <p:nvSpPr>
          <p:cNvPr id="788" name="Google Shape;788;p77"/>
          <p:cNvSpPr txBox="1">
            <a:spLocks noGrp="1"/>
          </p:cNvSpPr>
          <p:nvPr>
            <p:ph type="body" idx="2"/>
          </p:nvPr>
        </p:nvSpPr>
        <p:spPr>
          <a:xfrm>
            <a:off x="487760" y="965232"/>
            <a:ext cx="8267850" cy="345375"/>
          </a:xfrm>
          <a:prstGeom prst="rect">
            <a:avLst/>
          </a:prstGeom>
        </p:spPr>
        <p:txBody>
          <a:bodyPr spcFirstLastPara="1" wrap="square" lIns="0" tIns="0" rIns="0" bIns="0" anchor="t" anchorCtr="0">
            <a:noAutofit/>
          </a:bodyPr>
          <a:lstStyle/>
          <a:p>
            <a:pPr marL="0" indent="0"/>
            <a:r>
              <a:rPr lang="en-US" i="1">
                <a:solidFill>
                  <a:schemeClr val="accent2"/>
                </a:solidFill>
              </a:rPr>
              <a:t>HOW DOES SUPERVISED LEARNING WORK?</a:t>
            </a:r>
            <a:endParaRPr i="1">
              <a:solidFill>
                <a:schemeClr val="accent2"/>
              </a:solidFill>
            </a:endParaRPr>
          </a:p>
        </p:txBody>
      </p:sp>
      <p:graphicFrame>
        <p:nvGraphicFramePr>
          <p:cNvPr id="789" name="Google Shape;789;p77"/>
          <p:cNvGraphicFramePr/>
          <p:nvPr/>
        </p:nvGraphicFramePr>
        <p:xfrm>
          <a:off x="487762" y="1719413"/>
          <a:ext cx="3944814" cy="1219112"/>
        </p:xfrm>
        <a:graphic>
          <a:graphicData uri="http://schemas.openxmlformats.org/drawingml/2006/table">
            <a:tbl>
              <a:tblPr>
                <a:noFill/>
              </a:tblPr>
              <a:tblGrid>
                <a:gridCol w="1314938">
                  <a:extLst>
                    <a:ext uri="{9D8B030D-6E8A-4147-A177-3AD203B41FA5}">
                      <a16:colId xmlns:a16="http://schemas.microsoft.com/office/drawing/2014/main" val="20000"/>
                    </a:ext>
                  </a:extLst>
                </a:gridCol>
                <a:gridCol w="1314938">
                  <a:extLst>
                    <a:ext uri="{9D8B030D-6E8A-4147-A177-3AD203B41FA5}">
                      <a16:colId xmlns:a16="http://schemas.microsoft.com/office/drawing/2014/main" val="20001"/>
                    </a:ext>
                  </a:extLst>
                </a:gridCol>
                <a:gridCol w="1314938">
                  <a:extLst>
                    <a:ext uri="{9D8B030D-6E8A-4147-A177-3AD203B41FA5}">
                      <a16:colId xmlns:a16="http://schemas.microsoft.com/office/drawing/2014/main" val="20002"/>
                    </a:ext>
                  </a:extLst>
                </a:gridCol>
              </a:tblGrid>
              <a:tr h="297158">
                <a:tc>
                  <a:txBody>
                    <a:bodyPr/>
                    <a:lstStyle/>
                    <a:p>
                      <a:pPr marL="0" lvl="0" indent="0" algn="ctr" rtl="0">
                        <a:spcBef>
                          <a:spcPts val="0"/>
                        </a:spcBef>
                        <a:spcAft>
                          <a:spcPts val="0"/>
                        </a:spcAft>
                        <a:buNone/>
                      </a:pPr>
                      <a:r>
                        <a:rPr lang="en-US" sz="1100"/>
                        <a:t>Weather (degrees)</a:t>
                      </a:r>
                      <a:endParaRPr sz="1100"/>
                    </a:p>
                  </a:txBody>
                  <a:tcPr marL="68569" marR="68569" marT="68569" marB="68569">
                    <a:solidFill>
                      <a:srgbClr val="B6D7A8"/>
                    </a:solidFill>
                  </a:tcPr>
                </a:tc>
                <a:tc>
                  <a:txBody>
                    <a:bodyPr/>
                    <a:lstStyle/>
                    <a:p>
                      <a:pPr marL="0" lvl="0" indent="0" algn="ctr" rtl="0">
                        <a:spcBef>
                          <a:spcPts val="0"/>
                        </a:spcBef>
                        <a:spcAft>
                          <a:spcPts val="0"/>
                        </a:spcAft>
                        <a:buNone/>
                      </a:pPr>
                      <a:r>
                        <a:rPr lang="en-US" sz="1100"/>
                        <a:t>Time (hh:mm)</a:t>
                      </a:r>
                      <a:endParaRPr sz="1100"/>
                    </a:p>
                  </a:txBody>
                  <a:tcPr marL="68569" marR="68569" marT="68569" marB="68569">
                    <a:solidFill>
                      <a:srgbClr val="B6D7A8"/>
                    </a:solidFill>
                  </a:tcPr>
                </a:tc>
                <a:tc>
                  <a:txBody>
                    <a:bodyPr/>
                    <a:lstStyle/>
                    <a:p>
                      <a:pPr marL="0" lvl="0" indent="0" algn="ctr" rtl="0">
                        <a:spcBef>
                          <a:spcPts val="0"/>
                        </a:spcBef>
                        <a:spcAft>
                          <a:spcPts val="0"/>
                        </a:spcAft>
                        <a:buNone/>
                      </a:pPr>
                      <a:r>
                        <a:rPr lang="en-US" sz="1100"/>
                        <a:t>Holidays (yes|no)</a:t>
                      </a:r>
                      <a:endParaRPr sz="1100"/>
                    </a:p>
                  </a:txBody>
                  <a:tcPr marL="68569" marR="68569" marT="68569" marB="68569">
                    <a:solidFill>
                      <a:srgbClr val="B6D7A8"/>
                    </a:solidFill>
                  </a:tcPr>
                </a:tc>
                <a:extLst>
                  <a:ext uri="{0D108BD9-81ED-4DB2-BD59-A6C34878D82A}">
                    <a16:rowId xmlns:a16="http://schemas.microsoft.com/office/drawing/2014/main" val="10000"/>
                  </a:ext>
                </a:extLst>
              </a:tr>
              <a:tr h="297158">
                <a:tc>
                  <a:txBody>
                    <a:bodyPr/>
                    <a:lstStyle/>
                    <a:p>
                      <a:pPr marL="0" lvl="0" indent="0" algn="ctr" rtl="0">
                        <a:spcBef>
                          <a:spcPts val="0"/>
                        </a:spcBef>
                        <a:spcAft>
                          <a:spcPts val="0"/>
                        </a:spcAft>
                        <a:buNone/>
                      </a:pPr>
                      <a:r>
                        <a:rPr lang="en-US" sz="1100"/>
                        <a:t>17</a:t>
                      </a:r>
                      <a:endParaRPr sz="1100"/>
                    </a:p>
                  </a:txBody>
                  <a:tcPr marL="68569" marR="68569" marT="68569" marB="68569"/>
                </a:tc>
                <a:tc>
                  <a:txBody>
                    <a:bodyPr/>
                    <a:lstStyle/>
                    <a:p>
                      <a:pPr marL="0" lvl="0" indent="0" algn="ctr" rtl="0">
                        <a:spcBef>
                          <a:spcPts val="0"/>
                        </a:spcBef>
                        <a:spcAft>
                          <a:spcPts val="0"/>
                        </a:spcAft>
                        <a:buNone/>
                      </a:pPr>
                      <a:r>
                        <a:rPr lang="en-US" sz="1100"/>
                        <a:t>9:30</a:t>
                      </a:r>
                      <a:endParaRPr sz="1100"/>
                    </a:p>
                  </a:txBody>
                  <a:tcPr marL="68569" marR="68569" marT="68569" marB="68569"/>
                </a:tc>
                <a:tc>
                  <a:txBody>
                    <a:bodyPr/>
                    <a:lstStyle/>
                    <a:p>
                      <a:pPr marL="0" lvl="0" indent="0" algn="ctr" rtl="0">
                        <a:spcBef>
                          <a:spcPts val="0"/>
                        </a:spcBef>
                        <a:spcAft>
                          <a:spcPts val="0"/>
                        </a:spcAft>
                        <a:buNone/>
                      </a:pPr>
                      <a:r>
                        <a:rPr lang="en-US" sz="1100"/>
                        <a:t>yes</a:t>
                      </a:r>
                      <a:endParaRPr sz="1100"/>
                    </a:p>
                  </a:txBody>
                  <a:tcPr marL="68569" marR="68569" marT="68569" marB="68569"/>
                </a:tc>
                <a:extLst>
                  <a:ext uri="{0D108BD9-81ED-4DB2-BD59-A6C34878D82A}">
                    <a16:rowId xmlns:a16="http://schemas.microsoft.com/office/drawing/2014/main" val="10001"/>
                  </a:ext>
                </a:extLst>
              </a:tr>
              <a:tr h="297158">
                <a:tc>
                  <a:txBody>
                    <a:bodyPr/>
                    <a:lstStyle/>
                    <a:p>
                      <a:pPr marL="0" lvl="0" indent="0" algn="ctr" rtl="0">
                        <a:spcBef>
                          <a:spcPts val="0"/>
                        </a:spcBef>
                        <a:spcAft>
                          <a:spcPts val="0"/>
                        </a:spcAft>
                        <a:buNone/>
                      </a:pPr>
                      <a:r>
                        <a:rPr lang="en-US" sz="1100"/>
                        <a:t>10</a:t>
                      </a:r>
                      <a:endParaRPr sz="1100"/>
                    </a:p>
                  </a:txBody>
                  <a:tcPr marL="68569" marR="68569" marT="68569" marB="68569"/>
                </a:tc>
                <a:tc>
                  <a:txBody>
                    <a:bodyPr/>
                    <a:lstStyle/>
                    <a:p>
                      <a:pPr marL="0" lvl="0" indent="0" algn="ctr" rtl="0">
                        <a:spcBef>
                          <a:spcPts val="0"/>
                        </a:spcBef>
                        <a:spcAft>
                          <a:spcPts val="0"/>
                        </a:spcAft>
                        <a:buNone/>
                      </a:pPr>
                      <a:r>
                        <a:rPr lang="en-US" sz="1100"/>
                        <a:t>12:15</a:t>
                      </a:r>
                      <a:endParaRPr sz="1100"/>
                    </a:p>
                  </a:txBody>
                  <a:tcPr marL="68569" marR="68569" marT="68569" marB="68569"/>
                </a:tc>
                <a:tc>
                  <a:txBody>
                    <a:bodyPr/>
                    <a:lstStyle/>
                    <a:p>
                      <a:pPr marL="0" lvl="0" indent="0" algn="ctr" rtl="0">
                        <a:spcBef>
                          <a:spcPts val="0"/>
                        </a:spcBef>
                        <a:spcAft>
                          <a:spcPts val="0"/>
                        </a:spcAft>
                        <a:buNone/>
                      </a:pPr>
                      <a:r>
                        <a:rPr lang="en-US" sz="1100"/>
                        <a:t>no</a:t>
                      </a:r>
                      <a:endParaRPr sz="1100"/>
                    </a:p>
                  </a:txBody>
                  <a:tcPr marL="68569" marR="68569" marT="68569" marB="68569"/>
                </a:tc>
                <a:extLst>
                  <a:ext uri="{0D108BD9-81ED-4DB2-BD59-A6C34878D82A}">
                    <a16:rowId xmlns:a16="http://schemas.microsoft.com/office/drawing/2014/main" val="10002"/>
                  </a:ext>
                </a:extLst>
              </a:tr>
              <a:tr h="297158">
                <a:tc>
                  <a:txBody>
                    <a:bodyPr/>
                    <a:lstStyle/>
                    <a:p>
                      <a:pPr marL="0" lvl="0" indent="0" algn="ctr" rtl="0">
                        <a:spcBef>
                          <a:spcPts val="0"/>
                        </a:spcBef>
                        <a:spcAft>
                          <a:spcPts val="0"/>
                        </a:spcAft>
                        <a:buNone/>
                      </a:pPr>
                      <a:r>
                        <a:rPr lang="en-US" sz="1100"/>
                        <a:t>3</a:t>
                      </a:r>
                      <a:endParaRPr sz="1100"/>
                    </a:p>
                  </a:txBody>
                  <a:tcPr marL="68569" marR="68569" marT="68569" marB="68569"/>
                </a:tc>
                <a:tc>
                  <a:txBody>
                    <a:bodyPr/>
                    <a:lstStyle/>
                    <a:p>
                      <a:pPr marL="0" lvl="0" indent="0" algn="ctr" rtl="0">
                        <a:spcBef>
                          <a:spcPts val="0"/>
                        </a:spcBef>
                        <a:spcAft>
                          <a:spcPts val="0"/>
                        </a:spcAft>
                        <a:buNone/>
                      </a:pPr>
                      <a:r>
                        <a:rPr lang="en-US" sz="1100"/>
                        <a:t>17:10</a:t>
                      </a:r>
                      <a:endParaRPr sz="1100"/>
                    </a:p>
                  </a:txBody>
                  <a:tcPr marL="68569" marR="68569" marT="68569" marB="68569"/>
                </a:tc>
                <a:tc>
                  <a:txBody>
                    <a:bodyPr/>
                    <a:lstStyle/>
                    <a:p>
                      <a:pPr marL="0" lvl="0" indent="0" algn="ctr" rtl="0">
                        <a:spcBef>
                          <a:spcPts val="0"/>
                        </a:spcBef>
                        <a:spcAft>
                          <a:spcPts val="0"/>
                        </a:spcAft>
                        <a:buNone/>
                      </a:pPr>
                      <a:r>
                        <a:rPr lang="en-US" sz="1100"/>
                        <a:t>no</a:t>
                      </a:r>
                      <a:endParaRPr sz="1100"/>
                    </a:p>
                  </a:txBody>
                  <a:tcPr marL="68569" marR="68569" marT="68569" marB="68569"/>
                </a:tc>
                <a:extLst>
                  <a:ext uri="{0D108BD9-81ED-4DB2-BD59-A6C34878D82A}">
                    <a16:rowId xmlns:a16="http://schemas.microsoft.com/office/drawing/2014/main" val="10003"/>
                  </a:ext>
                </a:extLst>
              </a:tr>
            </a:tbl>
          </a:graphicData>
        </a:graphic>
      </p:graphicFrame>
      <p:sp>
        <p:nvSpPr>
          <p:cNvPr id="790" name="Google Shape;790;p77"/>
          <p:cNvSpPr txBox="1"/>
          <p:nvPr/>
        </p:nvSpPr>
        <p:spPr>
          <a:xfrm>
            <a:off x="1710244" y="3017194"/>
            <a:ext cx="1728450" cy="345375"/>
          </a:xfrm>
          <a:prstGeom prst="rect">
            <a:avLst/>
          </a:prstGeom>
          <a:noFill/>
          <a:ln>
            <a:noFill/>
          </a:ln>
        </p:spPr>
        <p:txBody>
          <a:bodyPr spcFirstLastPara="1" wrap="square" lIns="68569" tIns="68569" rIns="68569" bIns="68569" anchor="t" anchorCtr="0">
            <a:noAutofit/>
          </a:bodyPr>
          <a:lstStyle/>
          <a:p>
            <a:pPr algn="ctr"/>
            <a:r>
              <a:rPr lang="en-US" sz="1200">
                <a:latin typeface="Lato"/>
                <a:ea typeface="Lato"/>
                <a:cs typeface="Lato"/>
                <a:sym typeface="Lato"/>
              </a:rPr>
              <a:t>Training data (labeled)</a:t>
            </a:r>
            <a:endParaRPr sz="1200">
              <a:latin typeface="Lato"/>
              <a:ea typeface="Lato"/>
              <a:cs typeface="Lato"/>
              <a:sym typeface="Lato"/>
            </a:endParaRPr>
          </a:p>
        </p:txBody>
      </p:sp>
      <p:sp>
        <p:nvSpPr>
          <p:cNvPr id="791" name="Google Shape;791;p77"/>
          <p:cNvSpPr txBox="1"/>
          <p:nvPr/>
        </p:nvSpPr>
        <p:spPr>
          <a:xfrm>
            <a:off x="4949606" y="1374038"/>
            <a:ext cx="1527525" cy="345375"/>
          </a:xfrm>
          <a:prstGeom prst="rect">
            <a:avLst/>
          </a:prstGeom>
          <a:noFill/>
          <a:ln>
            <a:noFill/>
          </a:ln>
        </p:spPr>
        <p:txBody>
          <a:bodyPr spcFirstLastPara="1" wrap="square" lIns="68569" tIns="68569" rIns="68569" bIns="68569" anchor="t" anchorCtr="0">
            <a:noAutofit/>
          </a:bodyPr>
          <a:lstStyle/>
          <a:p>
            <a:pPr algn="ctr"/>
            <a:r>
              <a:rPr lang="en-US" sz="1200">
                <a:latin typeface="Lato"/>
                <a:ea typeface="Lato"/>
                <a:cs typeface="Lato"/>
                <a:sym typeface="Lato"/>
              </a:rPr>
              <a:t>Desired output</a:t>
            </a:r>
            <a:endParaRPr sz="1200">
              <a:latin typeface="Lato"/>
              <a:ea typeface="Lato"/>
              <a:cs typeface="Lato"/>
              <a:sym typeface="Lato"/>
            </a:endParaRPr>
          </a:p>
        </p:txBody>
      </p:sp>
      <p:graphicFrame>
        <p:nvGraphicFramePr>
          <p:cNvPr id="792" name="Google Shape;792;p77"/>
          <p:cNvGraphicFramePr/>
          <p:nvPr/>
        </p:nvGraphicFramePr>
        <p:xfrm>
          <a:off x="4786237" y="1719413"/>
          <a:ext cx="1854263" cy="1219112"/>
        </p:xfrm>
        <a:graphic>
          <a:graphicData uri="http://schemas.openxmlformats.org/drawingml/2006/table">
            <a:tbl>
              <a:tblPr>
                <a:noFill/>
              </a:tblPr>
              <a:tblGrid>
                <a:gridCol w="1854263">
                  <a:extLst>
                    <a:ext uri="{9D8B030D-6E8A-4147-A177-3AD203B41FA5}">
                      <a16:colId xmlns:a16="http://schemas.microsoft.com/office/drawing/2014/main" val="20000"/>
                    </a:ext>
                  </a:extLst>
                </a:gridCol>
              </a:tblGrid>
              <a:tr h="297158">
                <a:tc>
                  <a:txBody>
                    <a:bodyPr/>
                    <a:lstStyle/>
                    <a:p>
                      <a:pPr marL="0" lvl="0" indent="0" algn="ctr" rtl="0">
                        <a:spcBef>
                          <a:spcPts val="0"/>
                        </a:spcBef>
                        <a:spcAft>
                          <a:spcPts val="0"/>
                        </a:spcAft>
                        <a:buNone/>
                      </a:pPr>
                      <a:r>
                        <a:rPr lang="en-US" sz="1100"/>
                        <a:t>Commuting time (hh:mm)</a:t>
                      </a:r>
                      <a:endParaRPr sz="1100"/>
                    </a:p>
                  </a:txBody>
                  <a:tcPr marL="68569" marR="68569" marT="68569" marB="68569">
                    <a:solidFill>
                      <a:srgbClr val="B6D7A8"/>
                    </a:solidFill>
                  </a:tcPr>
                </a:tc>
                <a:extLst>
                  <a:ext uri="{0D108BD9-81ED-4DB2-BD59-A6C34878D82A}">
                    <a16:rowId xmlns:a16="http://schemas.microsoft.com/office/drawing/2014/main" val="10000"/>
                  </a:ext>
                </a:extLst>
              </a:tr>
              <a:tr h="297158">
                <a:tc>
                  <a:txBody>
                    <a:bodyPr/>
                    <a:lstStyle/>
                    <a:p>
                      <a:pPr marL="0" lvl="0" indent="0" algn="ctr" rtl="0">
                        <a:spcBef>
                          <a:spcPts val="0"/>
                        </a:spcBef>
                        <a:spcAft>
                          <a:spcPts val="0"/>
                        </a:spcAft>
                        <a:buNone/>
                      </a:pPr>
                      <a:r>
                        <a:rPr lang="en-US" sz="1100"/>
                        <a:t>00:20</a:t>
                      </a:r>
                      <a:endParaRPr sz="1100"/>
                    </a:p>
                  </a:txBody>
                  <a:tcPr marL="68569" marR="68569" marT="68569" marB="68569"/>
                </a:tc>
                <a:extLst>
                  <a:ext uri="{0D108BD9-81ED-4DB2-BD59-A6C34878D82A}">
                    <a16:rowId xmlns:a16="http://schemas.microsoft.com/office/drawing/2014/main" val="10001"/>
                  </a:ext>
                </a:extLst>
              </a:tr>
              <a:tr h="297158">
                <a:tc>
                  <a:txBody>
                    <a:bodyPr/>
                    <a:lstStyle/>
                    <a:p>
                      <a:pPr marL="0" lvl="0" indent="0" algn="ctr" rtl="0">
                        <a:spcBef>
                          <a:spcPts val="0"/>
                        </a:spcBef>
                        <a:spcAft>
                          <a:spcPts val="0"/>
                        </a:spcAft>
                        <a:buNone/>
                      </a:pPr>
                      <a:r>
                        <a:rPr lang="en-US" sz="1100"/>
                        <a:t>01:30</a:t>
                      </a:r>
                      <a:endParaRPr sz="1100"/>
                    </a:p>
                  </a:txBody>
                  <a:tcPr marL="68569" marR="68569" marT="68569" marB="68569"/>
                </a:tc>
                <a:extLst>
                  <a:ext uri="{0D108BD9-81ED-4DB2-BD59-A6C34878D82A}">
                    <a16:rowId xmlns:a16="http://schemas.microsoft.com/office/drawing/2014/main" val="10002"/>
                  </a:ext>
                </a:extLst>
              </a:tr>
              <a:tr h="297158">
                <a:tc>
                  <a:txBody>
                    <a:bodyPr/>
                    <a:lstStyle/>
                    <a:p>
                      <a:pPr marL="0" lvl="0" indent="0" algn="ctr" rtl="0">
                        <a:spcBef>
                          <a:spcPts val="0"/>
                        </a:spcBef>
                        <a:spcAft>
                          <a:spcPts val="0"/>
                        </a:spcAft>
                        <a:buNone/>
                      </a:pPr>
                      <a:r>
                        <a:rPr lang="en-US" sz="1100"/>
                        <a:t>02:40</a:t>
                      </a:r>
                      <a:endParaRPr sz="1100"/>
                    </a:p>
                  </a:txBody>
                  <a:tcPr marL="68569" marR="68569" marT="68569" marB="68569"/>
                </a:tc>
                <a:extLst>
                  <a:ext uri="{0D108BD9-81ED-4DB2-BD59-A6C34878D82A}">
                    <a16:rowId xmlns:a16="http://schemas.microsoft.com/office/drawing/2014/main" val="10003"/>
                  </a:ext>
                </a:extLst>
              </a:tr>
            </a:tbl>
          </a:graphicData>
        </a:graphic>
      </p:graphicFrame>
      <p:graphicFrame>
        <p:nvGraphicFramePr>
          <p:cNvPr id="793" name="Google Shape;793;p77"/>
          <p:cNvGraphicFramePr/>
          <p:nvPr/>
        </p:nvGraphicFramePr>
        <p:xfrm>
          <a:off x="499350" y="3362569"/>
          <a:ext cx="3944852" cy="1386752"/>
        </p:xfrm>
        <a:graphic>
          <a:graphicData uri="http://schemas.openxmlformats.org/drawingml/2006/table">
            <a:tbl>
              <a:tblPr>
                <a:noFill/>
              </a:tblPr>
              <a:tblGrid>
                <a:gridCol w="986213">
                  <a:extLst>
                    <a:ext uri="{9D8B030D-6E8A-4147-A177-3AD203B41FA5}">
                      <a16:colId xmlns:a16="http://schemas.microsoft.com/office/drawing/2014/main" val="20000"/>
                    </a:ext>
                  </a:extLst>
                </a:gridCol>
                <a:gridCol w="986213">
                  <a:extLst>
                    <a:ext uri="{9D8B030D-6E8A-4147-A177-3AD203B41FA5}">
                      <a16:colId xmlns:a16="http://schemas.microsoft.com/office/drawing/2014/main" val="20001"/>
                    </a:ext>
                  </a:extLst>
                </a:gridCol>
                <a:gridCol w="986213">
                  <a:extLst>
                    <a:ext uri="{9D8B030D-6E8A-4147-A177-3AD203B41FA5}">
                      <a16:colId xmlns:a16="http://schemas.microsoft.com/office/drawing/2014/main" val="20002"/>
                    </a:ext>
                  </a:extLst>
                </a:gridCol>
                <a:gridCol w="986213">
                  <a:extLst>
                    <a:ext uri="{9D8B030D-6E8A-4147-A177-3AD203B41FA5}">
                      <a16:colId xmlns:a16="http://schemas.microsoft.com/office/drawing/2014/main" val="20003"/>
                    </a:ext>
                  </a:extLst>
                </a:gridCol>
              </a:tblGrid>
              <a:tr h="457178">
                <a:tc>
                  <a:txBody>
                    <a:bodyPr/>
                    <a:lstStyle/>
                    <a:p>
                      <a:pPr marL="0" lvl="0" indent="0" algn="ctr" rtl="0">
                        <a:spcBef>
                          <a:spcPts val="0"/>
                        </a:spcBef>
                        <a:spcAft>
                          <a:spcPts val="0"/>
                        </a:spcAft>
                        <a:buNone/>
                      </a:pPr>
                      <a:r>
                        <a:rPr lang="en-US" sz="1100"/>
                        <a:t>Weather (degrees)</a:t>
                      </a:r>
                      <a:endParaRPr sz="1100"/>
                    </a:p>
                  </a:txBody>
                  <a:tcPr marL="68569" marR="68569" marT="68569" marB="68569">
                    <a:solidFill>
                      <a:srgbClr val="B6D7A8"/>
                    </a:solidFill>
                  </a:tcPr>
                </a:tc>
                <a:tc>
                  <a:txBody>
                    <a:bodyPr/>
                    <a:lstStyle/>
                    <a:p>
                      <a:pPr marL="0" lvl="0" indent="0" algn="ctr" rtl="0">
                        <a:spcBef>
                          <a:spcPts val="0"/>
                        </a:spcBef>
                        <a:spcAft>
                          <a:spcPts val="0"/>
                        </a:spcAft>
                        <a:buNone/>
                      </a:pPr>
                      <a:r>
                        <a:rPr lang="en-US" sz="1100"/>
                        <a:t>Time (hh:mm)</a:t>
                      </a:r>
                      <a:endParaRPr sz="1100"/>
                    </a:p>
                  </a:txBody>
                  <a:tcPr marL="68569" marR="68569" marT="68569" marB="68569">
                    <a:solidFill>
                      <a:srgbClr val="B6D7A8"/>
                    </a:solidFill>
                  </a:tcPr>
                </a:tc>
                <a:tc>
                  <a:txBody>
                    <a:bodyPr/>
                    <a:lstStyle/>
                    <a:p>
                      <a:pPr marL="0" lvl="0" indent="0" algn="ctr" rtl="0">
                        <a:spcBef>
                          <a:spcPts val="0"/>
                        </a:spcBef>
                        <a:spcAft>
                          <a:spcPts val="0"/>
                        </a:spcAft>
                        <a:buNone/>
                      </a:pPr>
                      <a:r>
                        <a:rPr lang="en-US" sz="1100"/>
                        <a:t>Holidays (yes|no)</a:t>
                      </a:r>
                      <a:endParaRPr sz="1100"/>
                    </a:p>
                  </a:txBody>
                  <a:tcPr marL="68569" marR="68569" marT="68569" marB="68569">
                    <a:lnR w="9525" cap="flat" cmpd="sng">
                      <a:solidFill>
                        <a:srgbClr val="9E9E9E"/>
                      </a:solidFill>
                      <a:prstDash val="solid"/>
                      <a:round/>
                      <a:headEnd type="none" w="sm" len="sm"/>
                      <a:tailEnd type="none" w="sm" len="sm"/>
                    </a:lnR>
                    <a:solidFill>
                      <a:srgbClr val="B6D7A8"/>
                    </a:solidFill>
                  </a:tcPr>
                </a:tc>
                <a:tc>
                  <a:txBody>
                    <a:bodyPr/>
                    <a:lstStyle/>
                    <a:p>
                      <a:pPr marL="0" lvl="0" indent="0" algn="ctr" rtl="0">
                        <a:spcBef>
                          <a:spcPts val="0"/>
                        </a:spcBef>
                        <a:spcAft>
                          <a:spcPts val="0"/>
                        </a:spcAft>
                        <a:buNone/>
                      </a:pPr>
                      <a:r>
                        <a:rPr lang="en-US" sz="1100"/>
                        <a:t>Commuting time (hh:mm)</a:t>
                      </a:r>
                      <a:endParaRPr sz="11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297158">
                <a:tc>
                  <a:txBody>
                    <a:bodyPr/>
                    <a:lstStyle/>
                    <a:p>
                      <a:pPr marL="0" lvl="0" indent="0" algn="ctr" rtl="0">
                        <a:spcBef>
                          <a:spcPts val="0"/>
                        </a:spcBef>
                        <a:spcAft>
                          <a:spcPts val="0"/>
                        </a:spcAft>
                        <a:buNone/>
                      </a:pPr>
                      <a:r>
                        <a:rPr lang="en-US" sz="1100"/>
                        <a:t>35</a:t>
                      </a:r>
                      <a:endParaRPr sz="1100"/>
                    </a:p>
                  </a:txBody>
                  <a:tcPr marL="68569" marR="68569" marT="68569" marB="68569"/>
                </a:tc>
                <a:tc>
                  <a:txBody>
                    <a:bodyPr/>
                    <a:lstStyle/>
                    <a:p>
                      <a:pPr marL="0" lvl="0" indent="0" algn="ctr" rtl="0">
                        <a:spcBef>
                          <a:spcPts val="0"/>
                        </a:spcBef>
                        <a:spcAft>
                          <a:spcPts val="0"/>
                        </a:spcAft>
                        <a:buNone/>
                      </a:pPr>
                      <a:r>
                        <a:rPr lang="en-US" sz="1100"/>
                        <a:t>6:30</a:t>
                      </a:r>
                      <a:endParaRPr sz="1100"/>
                    </a:p>
                  </a:txBody>
                  <a:tcPr marL="68569" marR="68569" marT="68569" marB="68569"/>
                </a:tc>
                <a:tc>
                  <a:txBody>
                    <a:bodyPr/>
                    <a:lstStyle/>
                    <a:p>
                      <a:pPr marL="0" lvl="0" indent="0" algn="ctr" rtl="0">
                        <a:spcBef>
                          <a:spcPts val="0"/>
                        </a:spcBef>
                        <a:spcAft>
                          <a:spcPts val="0"/>
                        </a:spcAft>
                        <a:buNone/>
                      </a:pPr>
                      <a:r>
                        <a:rPr lang="en-US" sz="1100"/>
                        <a:t>no</a:t>
                      </a:r>
                      <a:endParaRPr sz="1100"/>
                    </a:p>
                  </a:txBody>
                  <a:tcPr marL="68569" marR="68569" marT="68569" marB="68569">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100"/>
                        <a:t>00:45</a:t>
                      </a:r>
                      <a:endParaRPr sz="11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97158">
                <a:tc>
                  <a:txBody>
                    <a:bodyPr/>
                    <a:lstStyle/>
                    <a:p>
                      <a:pPr marL="0" lvl="0" indent="0" algn="ctr" rtl="0">
                        <a:spcBef>
                          <a:spcPts val="0"/>
                        </a:spcBef>
                        <a:spcAft>
                          <a:spcPts val="0"/>
                        </a:spcAft>
                        <a:buNone/>
                      </a:pPr>
                      <a:r>
                        <a:rPr lang="en-US" sz="1100"/>
                        <a:t>25</a:t>
                      </a:r>
                      <a:endParaRPr sz="1100"/>
                    </a:p>
                  </a:txBody>
                  <a:tcPr marL="68569" marR="68569" marT="68569" marB="68569"/>
                </a:tc>
                <a:tc>
                  <a:txBody>
                    <a:bodyPr/>
                    <a:lstStyle/>
                    <a:p>
                      <a:pPr marL="0" lvl="0" indent="0" algn="ctr" rtl="0">
                        <a:spcBef>
                          <a:spcPts val="0"/>
                        </a:spcBef>
                        <a:spcAft>
                          <a:spcPts val="0"/>
                        </a:spcAft>
                        <a:buNone/>
                      </a:pPr>
                      <a:r>
                        <a:rPr lang="en-US" sz="1100"/>
                        <a:t>15:35</a:t>
                      </a:r>
                      <a:endParaRPr sz="1100"/>
                    </a:p>
                  </a:txBody>
                  <a:tcPr marL="68569" marR="68569" marT="68569" marB="68569"/>
                </a:tc>
                <a:tc>
                  <a:txBody>
                    <a:bodyPr/>
                    <a:lstStyle/>
                    <a:p>
                      <a:pPr marL="0" lvl="0" indent="0" algn="ctr" rtl="0">
                        <a:spcBef>
                          <a:spcPts val="0"/>
                        </a:spcBef>
                        <a:spcAft>
                          <a:spcPts val="0"/>
                        </a:spcAft>
                        <a:buNone/>
                      </a:pPr>
                      <a:r>
                        <a:rPr lang="en-US" sz="1100"/>
                        <a:t>no</a:t>
                      </a:r>
                      <a:endParaRPr sz="1100"/>
                    </a:p>
                  </a:txBody>
                  <a:tcPr marL="68569" marR="68569" marT="68569" marB="68569">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100"/>
                        <a:t>00:50</a:t>
                      </a:r>
                      <a:endParaRPr sz="11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97158">
                <a:tc>
                  <a:txBody>
                    <a:bodyPr/>
                    <a:lstStyle/>
                    <a:p>
                      <a:pPr marL="0" lvl="0" indent="0" algn="ctr" rtl="0">
                        <a:spcBef>
                          <a:spcPts val="0"/>
                        </a:spcBef>
                        <a:spcAft>
                          <a:spcPts val="0"/>
                        </a:spcAft>
                        <a:buNone/>
                      </a:pPr>
                      <a:r>
                        <a:rPr lang="en-US" sz="1100"/>
                        <a:t>8</a:t>
                      </a:r>
                      <a:endParaRPr sz="1100"/>
                    </a:p>
                  </a:txBody>
                  <a:tcPr marL="68569" marR="68569" marT="68569" marB="68569"/>
                </a:tc>
                <a:tc>
                  <a:txBody>
                    <a:bodyPr/>
                    <a:lstStyle/>
                    <a:p>
                      <a:pPr marL="0" lvl="0" indent="0" algn="ctr" rtl="0">
                        <a:spcBef>
                          <a:spcPts val="0"/>
                        </a:spcBef>
                        <a:spcAft>
                          <a:spcPts val="0"/>
                        </a:spcAft>
                        <a:buNone/>
                      </a:pPr>
                      <a:r>
                        <a:rPr lang="en-US" sz="1100"/>
                        <a:t>22:14</a:t>
                      </a:r>
                      <a:endParaRPr sz="1100"/>
                    </a:p>
                  </a:txBody>
                  <a:tcPr marL="68569" marR="68569" marT="68569" marB="68569"/>
                </a:tc>
                <a:tc>
                  <a:txBody>
                    <a:bodyPr/>
                    <a:lstStyle/>
                    <a:p>
                      <a:pPr marL="0" lvl="0" indent="0" algn="ctr" rtl="0">
                        <a:spcBef>
                          <a:spcPts val="0"/>
                        </a:spcBef>
                        <a:spcAft>
                          <a:spcPts val="0"/>
                        </a:spcAft>
                        <a:buNone/>
                      </a:pPr>
                      <a:r>
                        <a:rPr lang="en-US" sz="1100"/>
                        <a:t>yes</a:t>
                      </a:r>
                      <a:endParaRPr sz="1100"/>
                    </a:p>
                  </a:txBody>
                  <a:tcPr marL="68569" marR="68569" marT="68569" marB="68569">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100"/>
                        <a:t>01:00</a:t>
                      </a:r>
                      <a:endParaRPr sz="11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94" name="Google Shape;794;p77"/>
          <p:cNvSpPr txBox="1"/>
          <p:nvPr/>
        </p:nvSpPr>
        <p:spPr>
          <a:xfrm>
            <a:off x="2015344" y="1374038"/>
            <a:ext cx="1118250" cy="345375"/>
          </a:xfrm>
          <a:prstGeom prst="rect">
            <a:avLst/>
          </a:prstGeom>
          <a:noFill/>
          <a:ln>
            <a:noFill/>
          </a:ln>
        </p:spPr>
        <p:txBody>
          <a:bodyPr spcFirstLastPara="1" wrap="square" lIns="68569" tIns="68569" rIns="68569" bIns="68569" anchor="t" anchorCtr="0">
            <a:noAutofit/>
          </a:bodyPr>
          <a:lstStyle/>
          <a:p>
            <a:r>
              <a:rPr lang="en-US" sz="1200">
                <a:latin typeface="Lato"/>
                <a:ea typeface="Lato"/>
                <a:cs typeface="Lato"/>
                <a:sym typeface="Lato"/>
              </a:rPr>
              <a:t>Data available</a:t>
            </a:r>
            <a:endParaRPr sz="1200">
              <a:latin typeface="Lato"/>
              <a:ea typeface="Lato"/>
              <a:cs typeface="Lato"/>
              <a:sym typeface="Lato"/>
            </a:endParaRPr>
          </a:p>
        </p:txBody>
      </p:sp>
      <p:sp>
        <p:nvSpPr>
          <p:cNvPr id="795" name="Google Shape;795;p77"/>
          <p:cNvSpPr txBox="1"/>
          <p:nvPr/>
        </p:nvSpPr>
        <p:spPr>
          <a:xfrm>
            <a:off x="5564794" y="3017194"/>
            <a:ext cx="2393325" cy="345375"/>
          </a:xfrm>
          <a:prstGeom prst="rect">
            <a:avLst/>
          </a:prstGeom>
          <a:noFill/>
          <a:ln>
            <a:noFill/>
          </a:ln>
        </p:spPr>
        <p:txBody>
          <a:bodyPr spcFirstLastPara="1" wrap="square" lIns="68569" tIns="68569" rIns="68569" bIns="68569" anchor="t" anchorCtr="0">
            <a:noAutofit/>
          </a:bodyPr>
          <a:lstStyle/>
          <a:p>
            <a:pPr algn="ctr"/>
            <a:r>
              <a:rPr lang="en-US" sz="1200">
                <a:latin typeface="Lato"/>
                <a:ea typeface="Lato"/>
                <a:cs typeface="Lato"/>
                <a:sym typeface="Lato"/>
              </a:rPr>
              <a:t>Predict based on unknown data</a:t>
            </a:r>
            <a:endParaRPr sz="1200">
              <a:latin typeface="Lato"/>
              <a:ea typeface="Lato"/>
              <a:cs typeface="Lato"/>
              <a:sym typeface="Lato"/>
            </a:endParaRPr>
          </a:p>
        </p:txBody>
      </p:sp>
      <p:graphicFrame>
        <p:nvGraphicFramePr>
          <p:cNvPr id="796" name="Google Shape;796;p77"/>
          <p:cNvGraphicFramePr/>
          <p:nvPr/>
        </p:nvGraphicFramePr>
        <p:xfrm>
          <a:off x="4849181" y="3362569"/>
          <a:ext cx="3824550" cy="777196"/>
        </p:xfrm>
        <a:graphic>
          <a:graphicData uri="http://schemas.openxmlformats.org/drawingml/2006/table">
            <a:tbl>
              <a:tblPr>
                <a:noFill/>
              </a:tblPr>
              <a:tblGrid>
                <a:gridCol w="1274850">
                  <a:extLst>
                    <a:ext uri="{9D8B030D-6E8A-4147-A177-3AD203B41FA5}">
                      <a16:colId xmlns:a16="http://schemas.microsoft.com/office/drawing/2014/main" val="20000"/>
                    </a:ext>
                  </a:extLst>
                </a:gridCol>
                <a:gridCol w="1274850">
                  <a:extLst>
                    <a:ext uri="{9D8B030D-6E8A-4147-A177-3AD203B41FA5}">
                      <a16:colId xmlns:a16="http://schemas.microsoft.com/office/drawing/2014/main" val="20001"/>
                    </a:ext>
                  </a:extLst>
                </a:gridCol>
                <a:gridCol w="1274850">
                  <a:extLst>
                    <a:ext uri="{9D8B030D-6E8A-4147-A177-3AD203B41FA5}">
                      <a16:colId xmlns:a16="http://schemas.microsoft.com/office/drawing/2014/main" val="20002"/>
                    </a:ext>
                  </a:extLst>
                </a:gridCol>
              </a:tblGrid>
              <a:tr h="297158">
                <a:tc>
                  <a:txBody>
                    <a:bodyPr/>
                    <a:lstStyle/>
                    <a:p>
                      <a:pPr marL="0" lvl="0" indent="0" algn="ctr" rtl="0">
                        <a:spcBef>
                          <a:spcPts val="0"/>
                        </a:spcBef>
                        <a:spcAft>
                          <a:spcPts val="0"/>
                        </a:spcAft>
                        <a:buNone/>
                      </a:pPr>
                      <a:r>
                        <a:rPr lang="en-US" sz="1100"/>
                        <a:t>Weather (degrees)</a:t>
                      </a:r>
                      <a:endParaRPr sz="1100"/>
                    </a:p>
                  </a:txBody>
                  <a:tcPr marL="68569" marR="68569" marT="68569" marB="68569">
                    <a:solidFill>
                      <a:srgbClr val="B6D7A8"/>
                    </a:solidFill>
                  </a:tcPr>
                </a:tc>
                <a:tc>
                  <a:txBody>
                    <a:bodyPr/>
                    <a:lstStyle/>
                    <a:p>
                      <a:pPr marL="0" lvl="0" indent="0" algn="ctr" rtl="0">
                        <a:spcBef>
                          <a:spcPts val="0"/>
                        </a:spcBef>
                        <a:spcAft>
                          <a:spcPts val="0"/>
                        </a:spcAft>
                        <a:buNone/>
                      </a:pPr>
                      <a:r>
                        <a:rPr lang="en-US" sz="1100"/>
                        <a:t>Time (hh:mm)</a:t>
                      </a:r>
                      <a:endParaRPr sz="1100"/>
                    </a:p>
                  </a:txBody>
                  <a:tcPr marL="68569" marR="68569" marT="68569" marB="68569">
                    <a:solidFill>
                      <a:srgbClr val="B6D7A8"/>
                    </a:solidFill>
                  </a:tcPr>
                </a:tc>
                <a:tc>
                  <a:txBody>
                    <a:bodyPr/>
                    <a:lstStyle/>
                    <a:p>
                      <a:pPr marL="0" lvl="0" indent="0" algn="ctr" rtl="0">
                        <a:spcBef>
                          <a:spcPts val="0"/>
                        </a:spcBef>
                        <a:spcAft>
                          <a:spcPts val="0"/>
                        </a:spcAft>
                        <a:buNone/>
                      </a:pPr>
                      <a:r>
                        <a:rPr lang="en-US" sz="1100"/>
                        <a:t>Holidays (yes|no)</a:t>
                      </a:r>
                      <a:endParaRPr sz="1100"/>
                    </a:p>
                  </a:txBody>
                  <a:tcPr marL="68569" marR="68569" marT="68569" marB="68569">
                    <a:lnR w="9525" cap="flat" cmpd="sng">
                      <a:solidFill>
                        <a:srgbClr val="9E9E9E"/>
                      </a:solidFill>
                      <a:prstDash val="solid"/>
                      <a:round/>
                      <a:headEnd type="none" w="sm" len="sm"/>
                      <a:tailEnd type="none" w="sm" len="sm"/>
                    </a:lnR>
                    <a:solidFill>
                      <a:srgbClr val="B6D7A8"/>
                    </a:solidFill>
                  </a:tcPr>
                </a:tc>
                <a:extLst>
                  <a:ext uri="{0D108BD9-81ED-4DB2-BD59-A6C34878D82A}">
                    <a16:rowId xmlns:a16="http://schemas.microsoft.com/office/drawing/2014/main" val="10000"/>
                  </a:ext>
                </a:extLst>
              </a:tr>
              <a:tr h="297158">
                <a:tc>
                  <a:txBody>
                    <a:bodyPr/>
                    <a:lstStyle/>
                    <a:p>
                      <a:pPr marL="0" lvl="0" indent="0" algn="ctr" rtl="0">
                        <a:spcBef>
                          <a:spcPts val="0"/>
                        </a:spcBef>
                        <a:spcAft>
                          <a:spcPts val="0"/>
                        </a:spcAft>
                        <a:buNone/>
                      </a:pPr>
                      <a:r>
                        <a:rPr lang="en-US" sz="1100"/>
                        <a:t>23</a:t>
                      </a:r>
                      <a:endParaRPr sz="1100"/>
                    </a:p>
                  </a:txBody>
                  <a:tcPr marL="68569" marR="68569" marT="68569" marB="68569"/>
                </a:tc>
                <a:tc>
                  <a:txBody>
                    <a:bodyPr/>
                    <a:lstStyle/>
                    <a:p>
                      <a:pPr marL="0" lvl="0" indent="0" algn="ctr" rtl="0">
                        <a:spcBef>
                          <a:spcPts val="0"/>
                        </a:spcBef>
                        <a:spcAft>
                          <a:spcPts val="0"/>
                        </a:spcAft>
                        <a:buNone/>
                      </a:pPr>
                      <a:r>
                        <a:rPr lang="en-US" sz="1100"/>
                        <a:t>11:22</a:t>
                      </a:r>
                      <a:endParaRPr sz="1100"/>
                    </a:p>
                  </a:txBody>
                  <a:tcPr marL="68569" marR="68569" marT="68569" marB="68569"/>
                </a:tc>
                <a:tc>
                  <a:txBody>
                    <a:bodyPr/>
                    <a:lstStyle/>
                    <a:p>
                      <a:pPr marL="0" lvl="0" indent="0" algn="ctr" rtl="0">
                        <a:spcBef>
                          <a:spcPts val="0"/>
                        </a:spcBef>
                        <a:spcAft>
                          <a:spcPts val="0"/>
                        </a:spcAft>
                        <a:buNone/>
                      </a:pPr>
                      <a:r>
                        <a:rPr lang="en-US" sz="1100"/>
                        <a:t>no</a:t>
                      </a:r>
                      <a:endParaRPr sz="1100"/>
                    </a:p>
                  </a:txBody>
                  <a:tcPr marL="68569" marR="68569" marT="68569" marB="68569">
                    <a:lnR w="9525" cap="flat" cmpd="sng">
                      <a:solidFill>
                        <a:srgbClr val="9E9E9E"/>
                      </a:solidFill>
                      <a:prstDash val="solid"/>
                      <a:round/>
                      <a:headEnd type="none" w="sm" len="sm"/>
                      <a:tailEnd type="none" w="sm" len="sm"/>
                    </a:lnR>
                  </a:tcPr>
                </a:tc>
                <a:extLst>
                  <a:ext uri="{0D108BD9-81ED-4DB2-BD59-A6C34878D82A}">
                    <a16:rowId xmlns:a16="http://schemas.microsoft.com/office/drawing/2014/main" val="10001"/>
                  </a:ext>
                </a:extLst>
              </a:tr>
            </a:tbl>
          </a:graphicData>
        </a:graphic>
      </p:graphicFrame>
      <p:graphicFrame>
        <p:nvGraphicFramePr>
          <p:cNvPr id="797" name="Google Shape;797;p77"/>
          <p:cNvGraphicFramePr/>
          <p:nvPr/>
        </p:nvGraphicFramePr>
        <p:xfrm>
          <a:off x="6060075" y="4108331"/>
          <a:ext cx="1898044" cy="609556"/>
        </p:xfrm>
        <a:graphic>
          <a:graphicData uri="http://schemas.openxmlformats.org/drawingml/2006/table">
            <a:tbl>
              <a:tblPr>
                <a:noFill/>
              </a:tblPr>
              <a:tblGrid>
                <a:gridCol w="1898044">
                  <a:extLst>
                    <a:ext uri="{9D8B030D-6E8A-4147-A177-3AD203B41FA5}">
                      <a16:colId xmlns:a16="http://schemas.microsoft.com/office/drawing/2014/main" val="20000"/>
                    </a:ext>
                  </a:extLst>
                </a:gridCol>
              </a:tblGrid>
              <a:tr h="297158">
                <a:tc>
                  <a:txBody>
                    <a:bodyPr/>
                    <a:lstStyle/>
                    <a:p>
                      <a:pPr marL="0" lvl="0" indent="0" algn="ctr" rtl="0">
                        <a:spcBef>
                          <a:spcPts val="0"/>
                        </a:spcBef>
                        <a:spcAft>
                          <a:spcPts val="0"/>
                        </a:spcAft>
                        <a:buNone/>
                      </a:pPr>
                      <a:r>
                        <a:rPr lang="en-US" sz="1100"/>
                        <a:t>Commuting time (hh:mm)</a:t>
                      </a:r>
                      <a:endParaRPr sz="11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297158">
                <a:tc>
                  <a:txBody>
                    <a:bodyPr/>
                    <a:lstStyle/>
                    <a:p>
                      <a:pPr marL="0" lvl="0" indent="0" algn="ctr" rtl="0">
                        <a:spcBef>
                          <a:spcPts val="0"/>
                        </a:spcBef>
                        <a:spcAft>
                          <a:spcPts val="0"/>
                        </a:spcAft>
                        <a:buNone/>
                      </a:pPr>
                      <a:r>
                        <a:rPr lang="en-US" sz="1100"/>
                        <a:t>00:38</a:t>
                      </a:r>
                      <a:endParaRPr sz="11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98" name="Google Shape;798;p77"/>
          <p:cNvSpPr/>
          <p:nvPr/>
        </p:nvSpPr>
        <p:spPr>
          <a:xfrm rot="5400000">
            <a:off x="5356838" y="3965250"/>
            <a:ext cx="405900" cy="669375"/>
          </a:xfrm>
          <a:prstGeom prst="bentUpArrow">
            <a:avLst>
              <a:gd name="adj1" fmla="val 25000"/>
              <a:gd name="adj2" fmla="val 25000"/>
              <a:gd name="adj3" fmla="val 25000"/>
            </a:avLst>
          </a:prstGeom>
          <a:solidFill>
            <a:schemeClr val="accent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2" name="Audio 1">
            <a:hlinkClick r:id="" action="ppaction://media"/>
            <a:extLst>
              <a:ext uri="{FF2B5EF4-FFF2-40B4-BE49-F238E27FC236}">
                <a16:creationId xmlns:a16="http://schemas.microsoft.com/office/drawing/2014/main" id="{49FBDD78-7DF9-470C-8BF7-613FC74F4E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245"/>
    </mc:Choice>
    <mc:Fallback xmlns="">
      <p:transition spd="slow" advTm="58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78"/>
          <p:cNvSpPr txBox="1">
            <a:spLocks noGrp="1"/>
          </p:cNvSpPr>
          <p:nvPr>
            <p:ph type="title"/>
          </p:nvPr>
        </p:nvSpPr>
        <p:spPr>
          <a:xfrm>
            <a:off x="499343" y="164398"/>
            <a:ext cx="8244675" cy="642375"/>
          </a:xfrm>
          <a:prstGeom prst="rect">
            <a:avLst/>
          </a:prstGeom>
        </p:spPr>
        <p:txBody>
          <a:bodyPr spcFirstLastPara="1" wrap="square" lIns="0" tIns="0" rIns="0" bIns="0" anchor="b" anchorCtr="0">
            <a:noAutofit/>
          </a:bodyPr>
          <a:lstStyle/>
          <a:p>
            <a:r>
              <a:rPr lang="en-US"/>
              <a:t>TYPES OF MACHINE LEARNING PROBLEMS</a:t>
            </a:r>
            <a:endParaRPr/>
          </a:p>
        </p:txBody>
      </p:sp>
      <p:sp>
        <p:nvSpPr>
          <p:cNvPr id="805" name="Google Shape;805;p78"/>
          <p:cNvSpPr txBox="1">
            <a:spLocks noGrp="1"/>
          </p:cNvSpPr>
          <p:nvPr>
            <p:ph type="body" idx="1"/>
          </p:nvPr>
        </p:nvSpPr>
        <p:spPr>
          <a:xfrm>
            <a:off x="466500" y="1469081"/>
            <a:ext cx="8310375" cy="3674475"/>
          </a:xfrm>
          <a:prstGeom prst="rect">
            <a:avLst/>
          </a:prstGeom>
        </p:spPr>
        <p:txBody>
          <a:bodyPr spcFirstLastPara="1" wrap="square" lIns="0" tIns="0" rIns="0" bIns="0" anchor="t" anchorCtr="0">
            <a:noAutofit/>
          </a:bodyPr>
          <a:lstStyle/>
          <a:p>
            <a:pPr marL="342900" indent="-266700">
              <a:lnSpc>
                <a:spcPct val="100000"/>
              </a:lnSpc>
              <a:buSzPts val="2000"/>
              <a:buFont typeface="Lato"/>
              <a:buChar char="●"/>
            </a:pPr>
            <a:r>
              <a:rPr lang="en-US" sz="1500" dirty="0">
                <a:solidFill>
                  <a:srgbClr val="222635"/>
                </a:solidFill>
                <a:highlight>
                  <a:srgbClr val="FFFFFF"/>
                </a:highlight>
              </a:rPr>
              <a:t>Let’s say, a Telecom provider wants to do targeted marketing based on the purchase history, interests, activity monitoring etc. of their customers.</a:t>
            </a:r>
            <a:endParaRPr sz="1500" dirty="0">
              <a:solidFill>
                <a:srgbClr val="222635"/>
              </a:solidFill>
              <a:highlight>
                <a:srgbClr val="FFFFFF"/>
              </a:highlight>
            </a:endParaRPr>
          </a:p>
          <a:p>
            <a:pPr marL="342900" indent="-266700">
              <a:lnSpc>
                <a:spcPct val="100000"/>
              </a:lnSpc>
              <a:buSzPts val="2000"/>
              <a:buFont typeface="Lato"/>
              <a:buChar char="●"/>
            </a:pPr>
            <a:r>
              <a:rPr lang="en-US" sz="1500" dirty="0">
                <a:solidFill>
                  <a:srgbClr val="222635"/>
                </a:solidFill>
                <a:highlight>
                  <a:srgbClr val="FFFFFF"/>
                </a:highlight>
              </a:rPr>
              <a:t>They can identify the type of customers by identifying patterns in terms of </a:t>
            </a:r>
            <a:r>
              <a:rPr lang="en-US" sz="1500" b="1" dirty="0">
                <a:solidFill>
                  <a:srgbClr val="222635"/>
                </a:solidFill>
                <a:highlight>
                  <a:srgbClr val="FFFFFF"/>
                </a:highlight>
              </a:rPr>
              <a:t>money spent in recharging</a:t>
            </a:r>
            <a:r>
              <a:rPr lang="en-US" sz="1500" dirty="0">
                <a:solidFill>
                  <a:srgbClr val="222635"/>
                </a:solidFill>
                <a:highlight>
                  <a:srgbClr val="FFFFFF"/>
                </a:highlight>
              </a:rPr>
              <a:t>, </a:t>
            </a:r>
            <a:r>
              <a:rPr lang="en-US" sz="1500" b="1" dirty="0">
                <a:solidFill>
                  <a:srgbClr val="222635"/>
                </a:solidFill>
                <a:highlight>
                  <a:srgbClr val="FFFFFF"/>
                </a:highlight>
              </a:rPr>
              <a:t>sending SMS</a:t>
            </a:r>
            <a:r>
              <a:rPr lang="en-US" sz="1500" dirty="0">
                <a:solidFill>
                  <a:srgbClr val="222635"/>
                </a:solidFill>
                <a:highlight>
                  <a:srgbClr val="FFFFFF"/>
                </a:highlight>
              </a:rPr>
              <a:t>, and </a:t>
            </a:r>
            <a:r>
              <a:rPr lang="en-US" sz="1500" b="1" dirty="0">
                <a:solidFill>
                  <a:srgbClr val="222635"/>
                </a:solidFill>
                <a:highlight>
                  <a:srgbClr val="FFFFFF"/>
                </a:highlight>
              </a:rPr>
              <a:t>browsing the internet</a:t>
            </a:r>
            <a:r>
              <a:rPr lang="en-US" sz="1500" dirty="0">
                <a:solidFill>
                  <a:srgbClr val="222635"/>
                </a:solidFill>
                <a:highlight>
                  <a:srgbClr val="FFFFFF"/>
                </a:highlight>
              </a:rPr>
              <a:t>. </a:t>
            </a:r>
          </a:p>
          <a:p>
            <a:pPr marL="342900" indent="-266700">
              <a:lnSpc>
                <a:spcPct val="100000"/>
              </a:lnSpc>
              <a:buSzPts val="2000"/>
              <a:buFont typeface="Lato"/>
              <a:buChar char="●"/>
            </a:pPr>
            <a:r>
              <a:rPr lang="en-US" sz="1500" dirty="0">
                <a:solidFill>
                  <a:srgbClr val="222635"/>
                </a:solidFill>
                <a:highlight>
                  <a:srgbClr val="FFFFFF"/>
                </a:highlight>
              </a:rPr>
              <a:t>This grouping would help the company target specific clusters of customers for specific campaigns.</a:t>
            </a:r>
          </a:p>
          <a:p>
            <a:pPr marL="342900" indent="-266700">
              <a:lnSpc>
                <a:spcPct val="100000"/>
              </a:lnSpc>
              <a:buSzPts val="2000"/>
              <a:buFont typeface="Lato"/>
              <a:buChar char="●"/>
            </a:pPr>
            <a:r>
              <a:rPr lang="en-US" altLang="en-US" sz="1500" dirty="0">
                <a:solidFill>
                  <a:srgbClr val="222635"/>
                </a:solidFill>
                <a:highlight>
                  <a:srgbClr val="FFFFFF"/>
                </a:highlight>
              </a:rPr>
              <a:t>In marketing, customer segmentation according their similarities is a common business approach.</a:t>
            </a:r>
            <a:endParaRPr sz="1500" dirty="0">
              <a:solidFill>
                <a:srgbClr val="222635"/>
              </a:solidFill>
              <a:highlight>
                <a:srgbClr val="FFFFFF"/>
              </a:highlight>
            </a:endParaRPr>
          </a:p>
        </p:txBody>
      </p:sp>
      <p:sp>
        <p:nvSpPr>
          <p:cNvPr id="806" name="Google Shape;806;p78"/>
          <p:cNvSpPr txBox="1">
            <a:spLocks noGrp="1"/>
          </p:cNvSpPr>
          <p:nvPr>
            <p:ph type="sldNum" idx="12"/>
          </p:nvPr>
        </p:nvSpPr>
        <p:spPr>
          <a:xfrm>
            <a:off x="8471220" y="4960629"/>
            <a:ext cx="245475" cy="107775"/>
          </a:xfrm>
          <a:prstGeom prst="rect">
            <a:avLst/>
          </a:prstGeom>
        </p:spPr>
        <p:txBody>
          <a:bodyPr spcFirstLastPara="1" wrap="square" lIns="0" tIns="0" rIns="0" bIns="0" anchor="ctr" anchorCtr="0">
            <a:noAutofit/>
          </a:bodyPr>
          <a:lstStyle/>
          <a:p>
            <a:fld id="{00000000-1234-1234-1234-123412341234}" type="slidenum">
              <a:rPr lang="en-US"/>
              <a:pPr/>
              <a:t>13</a:t>
            </a:fld>
            <a:endParaRPr/>
          </a:p>
        </p:txBody>
      </p:sp>
      <p:sp>
        <p:nvSpPr>
          <p:cNvPr id="807" name="Google Shape;807;p78"/>
          <p:cNvSpPr txBox="1">
            <a:spLocks noGrp="1"/>
          </p:cNvSpPr>
          <p:nvPr>
            <p:ph type="body" idx="2"/>
          </p:nvPr>
        </p:nvSpPr>
        <p:spPr>
          <a:xfrm>
            <a:off x="498242" y="1026423"/>
            <a:ext cx="8267850" cy="345375"/>
          </a:xfrm>
          <a:prstGeom prst="rect">
            <a:avLst/>
          </a:prstGeom>
        </p:spPr>
        <p:txBody>
          <a:bodyPr spcFirstLastPara="1" wrap="square" lIns="0" tIns="0" rIns="0" bIns="0" anchor="t" anchorCtr="0">
            <a:noAutofit/>
          </a:bodyPr>
          <a:lstStyle/>
          <a:p>
            <a:pPr marL="0" indent="0"/>
            <a:r>
              <a:rPr lang="en-US" i="1" dirty="0">
                <a:solidFill>
                  <a:schemeClr val="accent2"/>
                </a:solidFill>
              </a:rPr>
              <a:t>HOW DOES UNSUPERVISED LEARNING WORK?</a:t>
            </a:r>
            <a:endParaRPr i="1" dirty="0">
              <a:solidFill>
                <a:schemeClr val="accent2"/>
              </a:solidFill>
            </a:endParaRPr>
          </a:p>
        </p:txBody>
      </p:sp>
      <p:pic>
        <p:nvPicPr>
          <p:cNvPr id="2" name="Audio 1">
            <a:hlinkClick r:id="" action="ppaction://media"/>
            <a:extLst>
              <a:ext uri="{FF2B5EF4-FFF2-40B4-BE49-F238E27FC236}">
                <a16:creationId xmlns:a16="http://schemas.microsoft.com/office/drawing/2014/main" id="{1EF4BB99-BEB2-44A8-8B69-99B99A187C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241"/>
    </mc:Choice>
    <mc:Fallback xmlns="">
      <p:transition spd="slow" advTm="76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79"/>
          <p:cNvSpPr txBox="1">
            <a:spLocks noGrp="1"/>
          </p:cNvSpPr>
          <p:nvPr>
            <p:ph type="title"/>
          </p:nvPr>
        </p:nvSpPr>
        <p:spPr>
          <a:xfrm>
            <a:off x="499343" y="164398"/>
            <a:ext cx="8244675" cy="642375"/>
          </a:xfrm>
          <a:prstGeom prst="rect">
            <a:avLst/>
          </a:prstGeom>
        </p:spPr>
        <p:txBody>
          <a:bodyPr spcFirstLastPara="1" wrap="square" lIns="0" tIns="0" rIns="0" bIns="0" anchor="b" anchorCtr="0">
            <a:noAutofit/>
          </a:bodyPr>
          <a:lstStyle/>
          <a:p>
            <a:r>
              <a:rPr lang="en-US"/>
              <a:t>TYPES OF MACHINE LEARNING PROBLEMS</a:t>
            </a:r>
            <a:endParaRPr/>
          </a:p>
        </p:txBody>
      </p:sp>
      <p:sp>
        <p:nvSpPr>
          <p:cNvPr id="814" name="Google Shape;814;p79"/>
          <p:cNvSpPr txBox="1">
            <a:spLocks noGrp="1"/>
          </p:cNvSpPr>
          <p:nvPr>
            <p:ph type="body" idx="1"/>
          </p:nvPr>
        </p:nvSpPr>
        <p:spPr>
          <a:xfrm>
            <a:off x="466500" y="1469081"/>
            <a:ext cx="8310375" cy="3674475"/>
          </a:xfrm>
          <a:prstGeom prst="rect">
            <a:avLst/>
          </a:prstGeom>
        </p:spPr>
        <p:txBody>
          <a:bodyPr spcFirstLastPara="1" wrap="square" lIns="0" tIns="0" rIns="0" bIns="0" anchor="t" anchorCtr="0">
            <a:noAutofit/>
          </a:bodyPr>
          <a:lstStyle/>
          <a:p>
            <a:pPr marL="342900" indent="-266700">
              <a:lnSpc>
                <a:spcPct val="100000"/>
              </a:lnSpc>
              <a:spcBef>
                <a:spcPts val="750"/>
              </a:spcBef>
              <a:buSzPts val="2000"/>
              <a:buChar char="●"/>
            </a:pPr>
            <a:r>
              <a:rPr lang="en-US" sz="1500" b="1" dirty="0">
                <a:highlight>
                  <a:srgbClr val="FFFFFF"/>
                </a:highlight>
              </a:rPr>
              <a:t>Classification</a:t>
            </a:r>
            <a:endParaRPr sz="1500" b="1" dirty="0">
              <a:highlight>
                <a:srgbClr val="FFFFFF"/>
              </a:highlight>
            </a:endParaRPr>
          </a:p>
          <a:p>
            <a:pPr marL="685800" lvl="1" indent="-266700">
              <a:lnSpc>
                <a:spcPct val="100000"/>
              </a:lnSpc>
              <a:spcBef>
                <a:spcPts val="750"/>
              </a:spcBef>
              <a:buClr>
                <a:srgbClr val="222222"/>
              </a:buClr>
              <a:buSzPts val="2000"/>
              <a:buChar char="○"/>
            </a:pPr>
            <a:r>
              <a:rPr lang="en-US" sz="1500" dirty="0">
                <a:solidFill>
                  <a:srgbClr val="222222"/>
                </a:solidFill>
                <a:highlight>
                  <a:srgbClr val="FFFFFF"/>
                </a:highlight>
              </a:rPr>
              <a:t>Classification means to classify an output to a label.</a:t>
            </a:r>
            <a:endParaRPr sz="1500" dirty="0">
              <a:solidFill>
                <a:srgbClr val="222222"/>
              </a:solidFill>
              <a:highlight>
                <a:srgbClr val="FFFFFF"/>
              </a:highlight>
            </a:endParaRPr>
          </a:p>
          <a:p>
            <a:pPr marL="685800" lvl="1" indent="-266700">
              <a:lnSpc>
                <a:spcPct val="100000"/>
              </a:lnSpc>
              <a:spcBef>
                <a:spcPts val="750"/>
              </a:spcBef>
              <a:buClr>
                <a:srgbClr val="222222"/>
              </a:buClr>
              <a:buSzPts val="2000"/>
              <a:buChar char="○"/>
            </a:pPr>
            <a:r>
              <a:rPr lang="en-US" sz="1500" dirty="0">
                <a:solidFill>
                  <a:srgbClr val="222222"/>
                </a:solidFill>
                <a:highlight>
                  <a:srgbClr val="FFFFFF"/>
                </a:highlight>
              </a:rPr>
              <a:t> If the model tries label output into two classes, it is called binary classification (0 or 1 / yes or no). </a:t>
            </a:r>
            <a:endParaRPr sz="1500" dirty="0">
              <a:solidFill>
                <a:srgbClr val="222222"/>
              </a:solidFill>
              <a:highlight>
                <a:srgbClr val="FFFFFF"/>
              </a:highlight>
            </a:endParaRPr>
          </a:p>
          <a:p>
            <a:pPr marL="685800" lvl="1" indent="-266700">
              <a:lnSpc>
                <a:spcPct val="100000"/>
              </a:lnSpc>
              <a:spcBef>
                <a:spcPts val="750"/>
              </a:spcBef>
              <a:buClr>
                <a:srgbClr val="222222"/>
              </a:buClr>
              <a:buSzPts val="2000"/>
              <a:buChar char="○"/>
            </a:pPr>
            <a:r>
              <a:rPr lang="en-US" sz="1500" dirty="0">
                <a:solidFill>
                  <a:srgbClr val="222222"/>
                </a:solidFill>
                <a:highlight>
                  <a:srgbClr val="FFFFFF"/>
                </a:highlight>
              </a:rPr>
              <a:t>Selecting between more than two classes is referred to as multiclass classification.</a:t>
            </a:r>
            <a:endParaRPr sz="1500" dirty="0">
              <a:solidFill>
                <a:srgbClr val="222222"/>
              </a:solidFill>
              <a:highlight>
                <a:srgbClr val="FFFFFF"/>
              </a:highlight>
            </a:endParaRPr>
          </a:p>
          <a:p>
            <a:pPr marL="685800" lvl="1" indent="-266700">
              <a:lnSpc>
                <a:spcPct val="100000"/>
              </a:lnSpc>
              <a:spcBef>
                <a:spcPts val="750"/>
              </a:spcBef>
              <a:buClr>
                <a:srgbClr val="222222"/>
              </a:buClr>
              <a:buSzPts val="2000"/>
              <a:buChar char="○"/>
            </a:pPr>
            <a:r>
              <a:rPr lang="en-US" sz="1500" dirty="0">
                <a:solidFill>
                  <a:srgbClr val="222222"/>
                </a:solidFill>
                <a:highlight>
                  <a:srgbClr val="FFFFFF"/>
                </a:highlight>
              </a:rPr>
              <a:t>E.g. Predicting if there will be delay in reaching home from work (based on the previous supervised example)</a:t>
            </a:r>
            <a:endParaRPr sz="1500" dirty="0">
              <a:solidFill>
                <a:srgbClr val="222222"/>
              </a:solidFill>
              <a:highlight>
                <a:srgbClr val="FFFFFF"/>
              </a:highlight>
            </a:endParaRPr>
          </a:p>
          <a:p>
            <a:pPr marL="342900" indent="-266700">
              <a:lnSpc>
                <a:spcPct val="100000"/>
              </a:lnSpc>
              <a:spcBef>
                <a:spcPts val="750"/>
              </a:spcBef>
              <a:buSzPts val="2000"/>
              <a:buChar char="●"/>
            </a:pPr>
            <a:r>
              <a:rPr lang="en-US" sz="1500" b="1" dirty="0">
                <a:highlight>
                  <a:srgbClr val="FFFFFF"/>
                </a:highlight>
              </a:rPr>
              <a:t>Regression</a:t>
            </a:r>
            <a:endParaRPr sz="1500" b="1" dirty="0">
              <a:highlight>
                <a:srgbClr val="FFFFFF"/>
              </a:highlight>
            </a:endParaRPr>
          </a:p>
          <a:p>
            <a:pPr marL="685800" lvl="1" indent="-266700">
              <a:lnSpc>
                <a:spcPct val="100000"/>
              </a:lnSpc>
              <a:spcBef>
                <a:spcPts val="750"/>
              </a:spcBef>
              <a:buClr>
                <a:srgbClr val="222222"/>
              </a:buClr>
              <a:buSzPts val="2000"/>
              <a:buChar char="○"/>
            </a:pPr>
            <a:r>
              <a:rPr lang="en-US" sz="1500" dirty="0">
                <a:solidFill>
                  <a:srgbClr val="222222"/>
                </a:solidFill>
                <a:highlight>
                  <a:srgbClr val="FFFFFF"/>
                </a:highlight>
              </a:rPr>
              <a:t>Regression technique predicts a single output value using training data.</a:t>
            </a:r>
            <a:endParaRPr sz="1500" dirty="0">
              <a:solidFill>
                <a:srgbClr val="222222"/>
              </a:solidFill>
              <a:highlight>
                <a:srgbClr val="FFFFFF"/>
              </a:highlight>
            </a:endParaRPr>
          </a:p>
          <a:p>
            <a:pPr marL="685800" lvl="1" indent="-266700">
              <a:lnSpc>
                <a:spcPct val="100000"/>
              </a:lnSpc>
              <a:spcBef>
                <a:spcPts val="750"/>
              </a:spcBef>
              <a:buClr>
                <a:srgbClr val="222222"/>
              </a:buClr>
              <a:buSzPts val="2000"/>
              <a:buChar char="○"/>
            </a:pPr>
            <a:r>
              <a:rPr lang="en-US" sz="1500" dirty="0">
                <a:solidFill>
                  <a:srgbClr val="222222"/>
                </a:solidFill>
                <a:highlight>
                  <a:srgbClr val="FFFFFF"/>
                </a:highlight>
              </a:rPr>
              <a:t>E.g. Predicting how much time taken to reach home from work.</a:t>
            </a:r>
            <a:endParaRPr sz="1500" dirty="0">
              <a:solidFill>
                <a:srgbClr val="222222"/>
              </a:solidFill>
              <a:highlight>
                <a:srgbClr val="FFFFFF"/>
              </a:highlight>
            </a:endParaRPr>
          </a:p>
          <a:p>
            <a:pPr marL="685800" indent="0">
              <a:lnSpc>
                <a:spcPct val="100000"/>
              </a:lnSpc>
            </a:pPr>
            <a:endParaRPr sz="1500" b="1" dirty="0">
              <a:highlight>
                <a:srgbClr val="FFFFFF"/>
              </a:highlight>
            </a:endParaRPr>
          </a:p>
        </p:txBody>
      </p:sp>
      <p:sp>
        <p:nvSpPr>
          <p:cNvPr id="815" name="Google Shape;815;p79"/>
          <p:cNvSpPr txBox="1">
            <a:spLocks noGrp="1"/>
          </p:cNvSpPr>
          <p:nvPr>
            <p:ph type="sldNum" idx="12"/>
          </p:nvPr>
        </p:nvSpPr>
        <p:spPr>
          <a:xfrm>
            <a:off x="8471220" y="4960629"/>
            <a:ext cx="245475" cy="107775"/>
          </a:xfrm>
          <a:prstGeom prst="rect">
            <a:avLst/>
          </a:prstGeom>
        </p:spPr>
        <p:txBody>
          <a:bodyPr spcFirstLastPara="1" wrap="square" lIns="0" tIns="0" rIns="0" bIns="0" anchor="ctr" anchorCtr="0">
            <a:noAutofit/>
          </a:bodyPr>
          <a:lstStyle/>
          <a:p>
            <a:fld id="{00000000-1234-1234-1234-123412341234}" type="slidenum">
              <a:rPr lang="en-US"/>
              <a:pPr/>
              <a:t>14</a:t>
            </a:fld>
            <a:endParaRPr/>
          </a:p>
        </p:txBody>
      </p:sp>
      <p:sp>
        <p:nvSpPr>
          <p:cNvPr id="816" name="Google Shape;816;p79"/>
          <p:cNvSpPr txBox="1">
            <a:spLocks noGrp="1"/>
          </p:cNvSpPr>
          <p:nvPr>
            <p:ph type="body" idx="2"/>
          </p:nvPr>
        </p:nvSpPr>
        <p:spPr>
          <a:xfrm>
            <a:off x="498242" y="1026423"/>
            <a:ext cx="8267850" cy="345375"/>
          </a:xfrm>
          <a:prstGeom prst="rect">
            <a:avLst/>
          </a:prstGeom>
        </p:spPr>
        <p:txBody>
          <a:bodyPr spcFirstLastPara="1" wrap="square" lIns="0" tIns="0" rIns="0" bIns="0" anchor="t" anchorCtr="0">
            <a:noAutofit/>
          </a:bodyPr>
          <a:lstStyle/>
          <a:p>
            <a:pPr marL="0" indent="0"/>
            <a:r>
              <a:rPr lang="en-US" i="1">
                <a:solidFill>
                  <a:schemeClr val="accent2"/>
                </a:solidFill>
              </a:rPr>
              <a:t>TYPES OF SUPERVISED LEARNING</a:t>
            </a:r>
            <a:endParaRPr i="1">
              <a:solidFill>
                <a:schemeClr val="accent2"/>
              </a:solidFill>
            </a:endParaRPr>
          </a:p>
        </p:txBody>
      </p:sp>
      <p:pic>
        <p:nvPicPr>
          <p:cNvPr id="2" name="Audio 1">
            <a:hlinkClick r:id="" action="ppaction://media"/>
            <a:extLst>
              <a:ext uri="{FF2B5EF4-FFF2-40B4-BE49-F238E27FC236}">
                <a16:creationId xmlns:a16="http://schemas.microsoft.com/office/drawing/2014/main" id="{81425C00-471E-48B8-9F9C-E5FF625649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9855"/>
    </mc:Choice>
    <mc:Fallback xmlns="">
      <p:transition spd="slow" advTm="69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821"/>
        <p:cNvGrpSpPr/>
        <p:nvPr/>
      </p:nvGrpSpPr>
      <p:grpSpPr>
        <a:xfrm>
          <a:off x="0" y="0"/>
          <a:ext cx="0" cy="0"/>
          <a:chOff x="0" y="0"/>
          <a:chExt cx="0" cy="0"/>
        </a:xfrm>
      </p:grpSpPr>
      <p:sp>
        <p:nvSpPr>
          <p:cNvPr id="822" name="Google Shape;822;p80"/>
          <p:cNvSpPr txBox="1">
            <a:spLocks noGrp="1"/>
          </p:cNvSpPr>
          <p:nvPr>
            <p:ph type="title"/>
          </p:nvPr>
        </p:nvSpPr>
        <p:spPr>
          <a:xfrm>
            <a:off x="499343" y="164398"/>
            <a:ext cx="8244675" cy="642375"/>
          </a:xfrm>
          <a:prstGeom prst="rect">
            <a:avLst/>
          </a:prstGeom>
        </p:spPr>
        <p:txBody>
          <a:bodyPr spcFirstLastPara="1" wrap="square" lIns="0" tIns="0" rIns="0" bIns="0" anchor="b" anchorCtr="0">
            <a:noAutofit/>
          </a:bodyPr>
          <a:lstStyle/>
          <a:p>
            <a:r>
              <a:rPr lang="en-US"/>
              <a:t>TYPES OF MACHINE LEARNING PROBLEMS</a:t>
            </a:r>
            <a:endParaRPr/>
          </a:p>
        </p:txBody>
      </p:sp>
      <p:sp>
        <p:nvSpPr>
          <p:cNvPr id="823" name="Google Shape;823;p80"/>
          <p:cNvSpPr txBox="1">
            <a:spLocks noGrp="1"/>
          </p:cNvSpPr>
          <p:nvPr>
            <p:ph type="sldNum" idx="12"/>
          </p:nvPr>
        </p:nvSpPr>
        <p:spPr>
          <a:xfrm>
            <a:off x="8471220" y="4960629"/>
            <a:ext cx="245475" cy="107775"/>
          </a:xfrm>
          <a:prstGeom prst="rect">
            <a:avLst/>
          </a:prstGeom>
        </p:spPr>
        <p:txBody>
          <a:bodyPr spcFirstLastPara="1" wrap="square" lIns="0" tIns="0" rIns="0" bIns="0" anchor="ctr" anchorCtr="0">
            <a:noAutofit/>
          </a:bodyPr>
          <a:lstStyle/>
          <a:p>
            <a:fld id="{00000000-1234-1234-1234-123412341234}" type="slidenum">
              <a:rPr lang="en-US"/>
              <a:pPr/>
              <a:t>15</a:t>
            </a:fld>
            <a:endParaRPr/>
          </a:p>
        </p:txBody>
      </p:sp>
      <p:sp>
        <p:nvSpPr>
          <p:cNvPr id="824" name="Google Shape;824;p80"/>
          <p:cNvSpPr txBox="1">
            <a:spLocks noGrp="1"/>
          </p:cNvSpPr>
          <p:nvPr>
            <p:ph type="body" idx="2"/>
          </p:nvPr>
        </p:nvSpPr>
        <p:spPr>
          <a:xfrm>
            <a:off x="487760" y="939461"/>
            <a:ext cx="8267850" cy="345375"/>
          </a:xfrm>
          <a:prstGeom prst="rect">
            <a:avLst/>
          </a:prstGeom>
        </p:spPr>
        <p:txBody>
          <a:bodyPr spcFirstLastPara="1" wrap="square" lIns="0" tIns="0" rIns="0" bIns="0" anchor="t" anchorCtr="0">
            <a:noAutofit/>
          </a:bodyPr>
          <a:lstStyle/>
          <a:p>
            <a:pPr marL="0" indent="0"/>
            <a:r>
              <a:rPr lang="en-US" i="1">
                <a:solidFill>
                  <a:schemeClr val="accent2"/>
                </a:solidFill>
              </a:rPr>
              <a:t>TYPES OF SUPERVISED LEARNING</a:t>
            </a:r>
            <a:endParaRPr/>
          </a:p>
        </p:txBody>
      </p:sp>
      <p:pic>
        <p:nvPicPr>
          <p:cNvPr id="825" name="Google Shape;825;p80"/>
          <p:cNvPicPr preferRelativeResize="0"/>
          <p:nvPr/>
        </p:nvPicPr>
        <p:blipFill>
          <a:blip r:embed="rId3">
            <a:alphaModFix/>
          </a:blip>
          <a:stretch>
            <a:fillRect/>
          </a:stretch>
        </p:blipFill>
        <p:spPr>
          <a:xfrm>
            <a:off x="2434463" y="1284844"/>
            <a:ext cx="4416525" cy="35617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81"/>
          <p:cNvSpPr txBox="1">
            <a:spLocks noGrp="1"/>
          </p:cNvSpPr>
          <p:nvPr>
            <p:ph type="title"/>
          </p:nvPr>
        </p:nvSpPr>
        <p:spPr>
          <a:xfrm>
            <a:off x="499343" y="164398"/>
            <a:ext cx="8244675" cy="642375"/>
          </a:xfrm>
          <a:prstGeom prst="rect">
            <a:avLst/>
          </a:prstGeom>
        </p:spPr>
        <p:txBody>
          <a:bodyPr spcFirstLastPara="1" wrap="square" lIns="0" tIns="0" rIns="0" bIns="0" anchor="b" anchorCtr="0">
            <a:noAutofit/>
          </a:bodyPr>
          <a:lstStyle/>
          <a:p>
            <a:r>
              <a:rPr lang="en-US"/>
              <a:t>TYPES OF MACHINE LEARNING PROBLEMS</a:t>
            </a:r>
            <a:endParaRPr/>
          </a:p>
        </p:txBody>
      </p:sp>
      <p:sp>
        <p:nvSpPr>
          <p:cNvPr id="832" name="Google Shape;832;p81"/>
          <p:cNvSpPr txBox="1">
            <a:spLocks noGrp="1"/>
          </p:cNvSpPr>
          <p:nvPr>
            <p:ph type="body" idx="1"/>
          </p:nvPr>
        </p:nvSpPr>
        <p:spPr>
          <a:xfrm>
            <a:off x="466500" y="1310606"/>
            <a:ext cx="8310375" cy="3674475"/>
          </a:xfrm>
          <a:prstGeom prst="rect">
            <a:avLst/>
          </a:prstGeom>
        </p:spPr>
        <p:txBody>
          <a:bodyPr spcFirstLastPara="1" wrap="square" lIns="0" tIns="0" rIns="0" bIns="0" anchor="t" anchorCtr="0">
            <a:noAutofit/>
          </a:bodyPr>
          <a:lstStyle/>
          <a:p>
            <a:pPr marL="342900" indent="-266700">
              <a:lnSpc>
                <a:spcPct val="100000"/>
              </a:lnSpc>
              <a:spcBef>
                <a:spcPts val="750"/>
              </a:spcBef>
              <a:buSzPts val="2000"/>
              <a:buChar char="●"/>
            </a:pPr>
            <a:r>
              <a:rPr lang="en-US" sz="1500" b="1" dirty="0">
                <a:highlight>
                  <a:srgbClr val="FFFFFF"/>
                </a:highlight>
              </a:rPr>
              <a:t>Clustering</a:t>
            </a:r>
            <a:endParaRPr sz="1500" b="1" dirty="0">
              <a:highlight>
                <a:srgbClr val="FFFFFF"/>
              </a:highlight>
            </a:endParaRPr>
          </a:p>
          <a:p>
            <a:pPr marL="685800" lvl="1" indent="-266700">
              <a:lnSpc>
                <a:spcPct val="100000"/>
              </a:lnSpc>
              <a:spcBef>
                <a:spcPts val="750"/>
              </a:spcBef>
              <a:buSzPts val="2000"/>
              <a:buChar char="○"/>
            </a:pPr>
            <a:r>
              <a:rPr lang="en-US" sz="1500" dirty="0">
                <a:highlight>
                  <a:srgbClr val="FFFFFF"/>
                </a:highlight>
              </a:rPr>
              <a:t>Deals with finding a structure or pattern in a collection of uncategorized data. </a:t>
            </a:r>
            <a:endParaRPr sz="1500" dirty="0">
              <a:highlight>
                <a:srgbClr val="FFFFFF"/>
              </a:highlight>
            </a:endParaRPr>
          </a:p>
          <a:p>
            <a:pPr marL="685800" lvl="1" indent="-266700">
              <a:lnSpc>
                <a:spcPct val="100000"/>
              </a:lnSpc>
              <a:spcBef>
                <a:spcPts val="750"/>
              </a:spcBef>
              <a:buSzPts val="2000"/>
              <a:buChar char="○"/>
            </a:pPr>
            <a:r>
              <a:rPr lang="en-US" sz="1500" dirty="0">
                <a:highlight>
                  <a:srgbClr val="FFFFFF"/>
                </a:highlight>
              </a:rPr>
              <a:t>Clustering algorithms will process the input data and find natural clusters (groups) if they exist in the data. </a:t>
            </a:r>
            <a:endParaRPr sz="1500" dirty="0">
              <a:highlight>
                <a:srgbClr val="FFFFFF"/>
              </a:highlight>
            </a:endParaRPr>
          </a:p>
          <a:p>
            <a:pPr marL="685800" lvl="1" indent="-266700">
              <a:lnSpc>
                <a:spcPct val="100000"/>
              </a:lnSpc>
              <a:spcBef>
                <a:spcPts val="750"/>
              </a:spcBef>
              <a:buSzPts val="2000"/>
              <a:buChar char="○"/>
            </a:pPr>
            <a:r>
              <a:rPr lang="en-US" sz="1500" dirty="0">
                <a:highlight>
                  <a:srgbClr val="FFFFFF"/>
                </a:highlight>
              </a:rPr>
              <a:t>One can also modify how many clusters the model should identify</a:t>
            </a:r>
            <a:r>
              <a:rPr lang="en-US" sz="1500" b="1" dirty="0">
                <a:highlight>
                  <a:srgbClr val="FFFFFF"/>
                </a:highlight>
              </a:rPr>
              <a:t>.</a:t>
            </a:r>
            <a:endParaRPr sz="1500" b="1" dirty="0">
              <a:highlight>
                <a:srgbClr val="FFFFFF"/>
              </a:highlight>
            </a:endParaRPr>
          </a:p>
          <a:p>
            <a:pPr marL="685800" lvl="1" indent="-266700">
              <a:lnSpc>
                <a:spcPct val="100000"/>
              </a:lnSpc>
              <a:spcBef>
                <a:spcPts val="750"/>
              </a:spcBef>
              <a:buSzPts val="2000"/>
              <a:buChar char="○"/>
            </a:pPr>
            <a:r>
              <a:rPr lang="en-US" sz="1500" b="1" dirty="0">
                <a:highlight>
                  <a:srgbClr val="FFFFFF"/>
                </a:highlight>
              </a:rPr>
              <a:t>E.g.  </a:t>
            </a:r>
            <a:r>
              <a:rPr lang="en-US" sz="1500" dirty="0">
                <a:highlight>
                  <a:srgbClr val="FFFFFF"/>
                </a:highlight>
              </a:rPr>
              <a:t> Clustering pre-paid  customers to identify patterns in terms of money spent in recharging, sending SMS, and browsing the internet.</a:t>
            </a:r>
            <a:endParaRPr sz="1500" dirty="0">
              <a:highlight>
                <a:srgbClr val="FFFFFF"/>
              </a:highlight>
            </a:endParaRPr>
          </a:p>
          <a:p>
            <a:pPr marL="342900" indent="-266700">
              <a:lnSpc>
                <a:spcPct val="100000"/>
              </a:lnSpc>
              <a:spcBef>
                <a:spcPts val="750"/>
              </a:spcBef>
              <a:buSzPts val="2000"/>
              <a:buChar char="●"/>
            </a:pPr>
            <a:r>
              <a:rPr lang="en-US" sz="1500" b="1" dirty="0">
                <a:highlight>
                  <a:srgbClr val="FFFFFF"/>
                </a:highlight>
              </a:rPr>
              <a:t>Association</a:t>
            </a:r>
            <a:endParaRPr sz="1500" b="1" dirty="0">
              <a:highlight>
                <a:srgbClr val="FFFFFF"/>
              </a:highlight>
            </a:endParaRPr>
          </a:p>
          <a:p>
            <a:pPr marL="685800" lvl="1" indent="-266700">
              <a:lnSpc>
                <a:spcPct val="100000"/>
              </a:lnSpc>
              <a:spcBef>
                <a:spcPts val="750"/>
              </a:spcBef>
              <a:buSzPts val="2000"/>
              <a:buChar char="○"/>
            </a:pPr>
            <a:r>
              <a:rPr lang="en-US" sz="1500" dirty="0">
                <a:highlight>
                  <a:srgbClr val="FFFFFF"/>
                </a:highlight>
              </a:rPr>
              <a:t>Association rules allows to establish associations amongst data objects inside large datasets.</a:t>
            </a:r>
            <a:endParaRPr sz="1500" dirty="0">
              <a:highlight>
                <a:srgbClr val="FFFFFF"/>
              </a:highlight>
            </a:endParaRPr>
          </a:p>
          <a:p>
            <a:pPr marL="685800" lvl="1" indent="-266700">
              <a:lnSpc>
                <a:spcPct val="100000"/>
              </a:lnSpc>
              <a:spcBef>
                <a:spcPts val="750"/>
              </a:spcBef>
              <a:buSzPts val="2000"/>
              <a:buChar char="○"/>
            </a:pPr>
            <a:r>
              <a:rPr lang="en-US" sz="1500" dirty="0">
                <a:highlight>
                  <a:srgbClr val="FFFFFF"/>
                </a:highlight>
              </a:rPr>
              <a:t>It discovers exciting relationships between variables in a large dataset(s).</a:t>
            </a:r>
            <a:endParaRPr sz="1500" dirty="0">
              <a:highlight>
                <a:srgbClr val="FFFFFF"/>
              </a:highlight>
            </a:endParaRPr>
          </a:p>
          <a:p>
            <a:pPr marL="685800" lvl="1" indent="-266700">
              <a:lnSpc>
                <a:spcPct val="100000"/>
              </a:lnSpc>
              <a:spcBef>
                <a:spcPts val="750"/>
              </a:spcBef>
              <a:buSzPts val="2000"/>
              <a:buFont typeface="Arial"/>
              <a:buChar char="○"/>
            </a:pPr>
            <a:r>
              <a:rPr lang="en-US" sz="1500" dirty="0">
                <a:highlight>
                  <a:srgbClr val="FFFFFF"/>
                </a:highlight>
              </a:rPr>
              <a:t>Understanding these buying patterns can help to increase sales in several ways</a:t>
            </a:r>
            <a:endParaRPr sz="1500" dirty="0">
              <a:highlight>
                <a:srgbClr val="FFFFFF"/>
              </a:highlight>
            </a:endParaRPr>
          </a:p>
          <a:p>
            <a:pPr marL="685800" indent="0">
              <a:lnSpc>
                <a:spcPct val="100000"/>
              </a:lnSpc>
            </a:pPr>
            <a:endParaRPr sz="1500" b="1" dirty="0">
              <a:highlight>
                <a:srgbClr val="FFFFFF"/>
              </a:highlight>
            </a:endParaRPr>
          </a:p>
        </p:txBody>
      </p:sp>
      <p:sp>
        <p:nvSpPr>
          <p:cNvPr id="833" name="Google Shape;833;p81"/>
          <p:cNvSpPr txBox="1">
            <a:spLocks noGrp="1"/>
          </p:cNvSpPr>
          <p:nvPr>
            <p:ph type="sldNum" idx="12"/>
          </p:nvPr>
        </p:nvSpPr>
        <p:spPr>
          <a:xfrm>
            <a:off x="8471220" y="4960629"/>
            <a:ext cx="245475" cy="107775"/>
          </a:xfrm>
          <a:prstGeom prst="rect">
            <a:avLst/>
          </a:prstGeom>
        </p:spPr>
        <p:txBody>
          <a:bodyPr spcFirstLastPara="1" wrap="square" lIns="0" tIns="0" rIns="0" bIns="0" anchor="ctr" anchorCtr="0">
            <a:noAutofit/>
          </a:bodyPr>
          <a:lstStyle/>
          <a:p>
            <a:fld id="{00000000-1234-1234-1234-123412341234}" type="slidenum">
              <a:rPr lang="en-US"/>
              <a:pPr/>
              <a:t>16</a:t>
            </a:fld>
            <a:endParaRPr/>
          </a:p>
        </p:txBody>
      </p:sp>
      <p:sp>
        <p:nvSpPr>
          <p:cNvPr id="834" name="Google Shape;834;p81"/>
          <p:cNvSpPr txBox="1">
            <a:spLocks noGrp="1"/>
          </p:cNvSpPr>
          <p:nvPr>
            <p:ph type="body" idx="2"/>
          </p:nvPr>
        </p:nvSpPr>
        <p:spPr>
          <a:xfrm>
            <a:off x="487760" y="965232"/>
            <a:ext cx="8267850" cy="345375"/>
          </a:xfrm>
          <a:prstGeom prst="rect">
            <a:avLst/>
          </a:prstGeom>
        </p:spPr>
        <p:txBody>
          <a:bodyPr spcFirstLastPara="1" wrap="square" lIns="0" tIns="0" rIns="0" bIns="0" anchor="t" anchorCtr="0">
            <a:noAutofit/>
          </a:bodyPr>
          <a:lstStyle/>
          <a:p>
            <a:pPr marL="0" indent="0"/>
            <a:r>
              <a:rPr lang="en-US" i="1">
                <a:solidFill>
                  <a:schemeClr val="accent2"/>
                </a:solidFill>
              </a:rPr>
              <a:t>TYPES OF UNSUPERVISED LEARNING</a:t>
            </a:r>
            <a:endParaRPr i="1">
              <a:solidFill>
                <a:schemeClr val="accent2"/>
              </a:solidFill>
            </a:endParaRPr>
          </a:p>
        </p:txBody>
      </p:sp>
      <p:pic>
        <p:nvPicPr>
          <p:cNvPr id="2" name="Audio 1">
            <a:hlinkClick r:id="" action="ppaction://media"/>
            <a:extLst>
              <a:ext uri="{FF2B5EF4-FFF2-40B4-BE49-F238E27FC236}">
                <a16:creationId xmlns:a16="http://schemas.microsoft.com/office/drawing/2014/main" id="{9CAD32DF-CEB4-4E9B-AA77-BC070AF3B4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402"/>
    </mc:Choice>
    <mc:Fallback xmlns="">
      <p:transition spd="slow" advTm="92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81"/>
          <p:cNvSpPr txBox="1">
            <a:spLocks noGrp="1"/>
          </p:cNvSpPr>
          <p:nvPr>
            <p:ph type="title"/>
          </p:nvPr>
        </p:nvSpPr>
        <p:spPr>
          <a:xfrm>
            <a:off x="499343" y="164398"/>
            <a:ext cx="8244675" cy="642375"/>
          </a:xfrm>
          <a:prstGeom prst="rect">
            <a:avLst/>
          </a:prstGeom>
        </p:spPr>
        <p:txBody>
          <a:bodyPr spcFirstLastPara="1" wrap="square" lIns="0" tIns="0" rIns="0" bIns="0" anchor="b" anchorCtr="0">
            <a:noAutofit/>
          </a:bodyPr>
          <a:lstStyle/>
          <a:p>
            <a:r>
              <a:rPr lang="en-US"/>
              <a:t>TYPES OF MACHINE LEARNING PROBLEMS</a:t>
            </a:r>
            <a:endParaRPr/>
          </a:p>
        </p:txBody>
      </p:sp>
      <p:sp>
        <p:nvSpPr>
          <p:cNvPr id="832" name="Google Shape;832;p81"/>
          <p:cNvSpPr txBox="1">
            <a:spLocks noGrp="1"/>
          </p:cNvSpPr>
          <p:nvPr>
            <p:ph type="body" idx="1"/>
          </p:nvPr>
        </p:nvSpPr>
        <p:spPr>
          <a:xfrm>
            <a:off x="466500" y="1310606"/>
            <a:ext cx="8310375" cy="3674475"/>
          </a:xfrm>
          <a:prstGeom prst="rect">
            <a:avLst/>
          </a:prstGeom>
        </p:spPr>
        <p:txBody>
          <a:bodyPr spcFirstLastPara="1" wrap="square" lIns="0" tIns="0" rIns="0" bIns="0" anchor="t" anchorCtr="0">
            <a:noAutofit/>
          </a:bodyPr>
          <a:lstStyle/>
          <a:p>
            <a:pPr marL="342900" indent="-266700">
              <a:lnSpc>
                <a:spcPct val="100000"/>
              </a:lnSpc>
              <a:spcBef>
                <a:spcPts val="750"/>
              </a:spcBef>
              <a:buSzPts val="2000"/>
              <a:buChar char="●"/>
            </a:pPr>
            <a:r>
              <a:rPr lang="en-US" sz="1500" b="1" dirty="0">
                <a:highlight>
                  <a:srgbClr val="FFFFFF"/>
                </a:highlight>
              </a:rPr>
              <a:t>Association</a:t>
            </a:r>
            <a:endParaRPr sz="1500" b="1" dirty="0">
              <a:highlight>
                <a:srgbClr val="FFFFFF"/>
              </a:highlight>
            </a:endParaRPr>
          </a:p>
          <a:p>
            <a:pPr marL="685800" lvl="1" indent="-266700">
              <a:lnSpc>
                <a:spcPct val="100000"/>
              </a:lnSpc>
              <a:spcBef>
                <a:spcPts val="750"/>
              </a:spcBef>
              <a:buSzPts val="2000"/>
              <a:buChar char="○"/>
            </a:pPr>
            <a:r>
              <a:rPr lang="en-US" sz="1500" dirty="0">
                <a:highlight>
                  <a:srgbClr val="FFFFFF"/>
                </a:highlight>
              </a:rPr>
              <a:t>E.g. If X &amp; Y are often bought together:</a:t>
            </a:r>
          </a:p>
          <a:p>
            <a:pPr marL="1162050" lvl="2" indent="-285750">
              <a:lnSpc>
                <a:spcPct val="100000"/>
              </a:lnSpc>
              <a:spcBef>
                <a:spcPts val="750"/>
              </a:spcBef>
              <a:buSzPts val="2000"/>
              <a:buFont typeface="Wingdings" panose="05000000000000000000" pitchFamily="2" charset="2"/>
              <a:buChar char="Ø"/>
            </a:pPr>
            <a:r>
              <a:rPr lang="en-US" sz="1300" dirty="0">
                <a:highlight>
                  <a:srgbClr val="FFFFFF"/>
                </a:highlight>
              </a:rPr>
              <a:t>Both X and Y can be placed on the same shelf, so that buyers of one item would be prompted to buy the other.</a:t>
            </a:r>
          </a:p>
          <a:p>
            <a:pPr marL="1162050" lvl="2" indent="-285750">
              <a:lnSpc>
                <a:spcPct val="100000"/>
              </a:lnSpc>
              <a:spcBef>
                <a:spcPts val="750"/>
              </a:spcBef>
              <a:buSzPts val="2000"/>
              <a:buFont typeface="Wingdings" panose="05000000000000000000" pitchFamily="2" charset="2"/>
              <a:buChar char="Ø"/>
            </a:pPr>
            <a:r>
              <a:rPr lang="en-US" sz="1300" dirty="0">
                <a:highlight>
                  <a:srgbClr val="FFFFFF"/>
                </a:highlight>
              </a:rPr>
              <a:t>Promotional discounts could be applied to just one out of the two items.</a:t>
            </a:r>
          </a:p>
          <a:p>
            <a:pPr marL="1162050" lvl="2" indent="-285750">
              <a:lnSpc>
                <a:spcPct val="100000"/>
              </a:lnSpc>
              <a:spcBef>
                <a:spcPts val="750"/>
              </a:spcBef>
              <a:buSzPts val="2000"/>
              <a:buFont typeface="Wingdings" panose="05000000000000000000" pitchFamily="2" charset="2"/>
              <a:buChar char="Ø"/>
            </a:pPr>
            <a:r>
              <a:rPr lang="en-US" sz="1300" dirty="0">
                <a:highlight>
                  <a:srgbClr val="FFFFFF"/>
                </a:highlight>
              </a:rPr>
              <a:t>Advertisements on X could be targeted at buyers who purchase Y.</a:t>
            </a:r>
          </a:p>
          <a:p>
            <a:pPr marL="1162050" lvl="2" indent="-285750">
              <a:lnSpc>
                <a:spcPct val="100000"/>
              </a:lnSpc>
              <a:spcBef>
                <a:spcPts val="750"/>
              </a:spcBef>
              <a:buSzPts val="2000"/>
              <a:buFont typeface="Wingdings" panose="05000000000000000000" pitchFamily="2" charset="2"/>
              <a:buChar char="Ø"/>
            </a:pPr>
            <a:r>
              <a:rPr lang="en-US" sz="1300" dirty="0">
                <a:highlight>
                  <a:srgbClr val="FFFFFF"/>
                </a:highlight>
              </a:rPr>
              <a:t>X and Y could be combined into a new product, such as having Y in flavors of X.</a:t>
            </a:r>
          </a:p>
          <a:p>
            <a:pPr marL="342900" indent="-266700">
              <a:lnSpc>
                <a:spcPct val="100000"/>
              </a:lnSpc>
              <a:spcBef>
                <a:spcPts val="750"/>
              </a:spcBef>
              <a:buSzPts val="2000"/>
              <a:buFont typeface="Arial"/>
              <a:buChar char="●"/>
            </a:pPr>
            <a:r>
              <a:rPr lang="en-US" sz="1500" b="1" dirty="0">
                <a:highlight>
                  <a:srgbClr val="FFFFFF"/>
                </a:highlight>
              </a:rPr>
              <a:t>Anomaly detection</a:t>
            </a:r>
          </a:p>
          <a:p>
            <a:pPr marL="685800" lvl="1" indent="-266700">
              <a:lnSpc>
                <a:spcPct val="100000"/>
              </a:lnSpc>
              <a:spcBef>
                <a:spcPts val="750"/>
              </a:spcBef>
              <a:buSzPts val="2000"/>
              <a:buFont typeface="Arial"/>
              <a:buChar char="○"/>
            </a:pPr>
            <a:r>
              <a:rPr lang="en-US" sz="1500" dirty="0">
                <a:highlight>
                  <a:srgbClr val="FFFFFF"/>
                </a:highlight>
              </a:rPr>
              <a:t>For discovering unusual data points in the data samples</a:t>
            </a:r>
          </a:p>
          <a:p>
            <a:pPr marL="685800" lvl="1" indent="-266700">
              <a:lnSpc>
                <a:spcPct val="100000"/>
              </a:lnSpc>
              <a:spcBef>
                <a:spcPts val="750"/>
              </a:spcBef>
              <a:buSzPts val="2000"/>
              <a:buFont typeface="Arial"/>
              <a:buChar char="○"/>
            </a:pPr>
            <a:r>
              <a:rPr lang="en-US" sz="1500" dirty="0">
                <a:highlight>
                  <a:srgbClr val="FFFFFF"/>
                </a:highlight>
              </a:rPr>
              <a:t>E.g. Finding fraudulent transactions discovering faulty piece of hardware or identifying outlier caused by human error during data entry</a:t>
            </a:r>
            <a:endParaRPr sz="1500" dirty="0">
              <a:highlight>
                <a:srgbClr val="FFFFFF"/>
              </a:highlight>
            </a:endParaRPr>
          </a:p>
          <a:p>
            <a:pPr marL="685800" indent="0">
              <a:lnSpc>
                <a:spcPct val="100000"/>
              </a:lnSpc>
            </a:pPr>
            <a:endParaRPr sz="1500" b="1" dirty="0">
              <a:highlight>
                <a:srgbClr val="FFFFFF"/>
              </a:highlight>
            </a:endParaRPr>
          </a:p>
        </p:txBody>
      </p:sp>
      <p:sp>
        <p:nvSpPr>
          <p:cNvPr id="833" name="Google Shape;833;p81"/>
          <p:cNvSpPr txBox="1">
            <a:spLocks noGrp="1"/>
          </p:cNvSpPr>
          <p:nvPr>
            <p:ph type="sldNum" idx="12"/>
          </p:nvPr>
        </p:nvSpPr>
        <p:spPr>
          <a:xfrm>
            <a:off x="8471220" y="4960629"/>
            <a:ext cx="245475" cy="107775"/>
          </a:xfrm>
          <a:prstGeom prst="rect">
            <a:avLst/>
          </a:prstGeom>
        </p:spPr>
        <p:txBody>
          <a:bodyPr spcFirstLastPara="1" wrap="square" lIns="0" tIns="0" rIns="0" bIns="0" anchor="ctr" anchorCtr="0">
            <a:noAutofit/>
          </a:bodyPr>
          <a:lstStyle/>
          <a:p>
            <a:fld id="{00000000-1234-1234-1234-123412341234}" type="slidenum">
              <a:rPr lang="en-US"/>
              <a:pPr/>
              <a:t>17</a:t>
            </a:fld>
            <a:endParaRPr/>
          </a:p>
        </p:txBody>
      </p:sp>
      <p:sp>
        <p:nvSpPr>
          <p:cNvPr id="834" name="Google Shape;834;p81"/>
          <p:cNvSpPr txBox="1">
            <a:spLocks noGrp="1"/>
          </p:cNvSpPr>
          <p:nvPr>
            <p:ph type="body" idx="2"/>
          </p:nvPr>
        </p:nvSpPr>
        <p:spPr>
          <a:xfrm>
            <a:off x="487760" y="965232"/>
            <a:ext cx="8267850" cy="345375"/>
          </a:xfrm>
          <a:prstGeom prst="rect">
            <a:avLst/>
          </a:prstGeom>
        </p:spPr>
        <p:txBody>
          <a:bodyPr spcFirstLastPara="1" wrap="square" lIns="0" tIns="0" rIns="0" bIns="0" anchor="t" anchorCtr="0">
            <a:noAutofit/>
          </a:bodyPr>
          <a:lstStyle/>
          <a:p>
            <a:pPr marL="0" indent="0"/>
            <a:r>
              <a:rPr lang="en-US" i="1">
                <a:solidFill>
                  <a:schemeClr val="accent2"/>
                </a:solidFill>
              </a:rPr>
              <a:t>TYPES OF UNSUPERVISED LEARNING</a:t>
            </a:r>
            <a:endParaRPr i="1">
              <a:solidFill>
                <a:schemeClr val="accent2"/>
              </a:solidFill>
            </a:endParaRPr>
          </a:p>
        </p:txBody>
      </p:sp>
      <p:pic>
        <p:nvPicPr>
          <p:cNvPr id="2" name="Audio 1">
            <a:hlinkClick r:id="" action="ppaction://media"/>
            <a:extLst>
              <a:ext uri="{FF2B5EF4-FFF2-40B4-BE49-F238E27FC236}">
                <a16:creationId xmlns:a16="http://schemas.microsoft.com/office/drawing/2014/main" id="{E9D4B588-6CCC-4FA4-84F9-5032DCB46C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68947073"/>
      </p:ext>
    </p:extLst>
  </p:cSld>
  <p:clrMapOvr>
    <a:masterClrMapping/>
  </p:clrMapOvr>
  <mc:AlternateContent xmlns:mc="http://schemas.openxmlformats.org/markup-compatibility/2006" xmlns:p14="http://schemas.microsoft.com/office/powerpoint/2010/main">
    <mc:Choice Requires="p14">
      <p:transition spd="slow" p14:dur="2000" advTm="81721"/>
    </mc:Choice>
    <mc:Fallback xmlns="">
      <p:transition spd="slow" advTm="81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82"/>
          <p:cNvSpPr txBox="1">
            <a:spLocks noGrp="1"/>
          </p:cNvSpPr>
          <p:nvPr>
            <p:ph type="title"/>
          </p:nvPr>
        </p:nvSpPr>
        <p:spPr>
          <a:xfrm>
            <a:off x="499343" y="164398"/>
            <a:ext cx="8244675" cy="642375"/>
          </a:xfrm>
          <a:prstGeom prst="rect">
            <a:avLst/>
          </a:prstGeom>
        </p:spPr>
        <p:txBody>
          <a:bodyPr spcFirstLastPara="1" wrap="square" lIns="0" tIns="0" rIns="0" bIns="0" anchor="b" anchorCtr="0">
            <a:noAutofit/>
          </a:bodyPr>
          <a:lstStyle/>
          <a:p>
            <a:endParaRPr/>
          </a:p>
        </p:txBody>
      </p:sp>
      <p:sp>
        <p:nvSpPr>
          <p:cNvPr id="841" name="Google Shape;841;p82"/>
          <p:cNvSpPr txBox="1">
            <a:spLocks noGrp="1"/>
          </p:cNvSpPr>
          <p:nvPr>
            <p:ph type="body" idx="1"/>
          </p:nvPr>
        </p:nvSpPr>
        <p:spPr>
          <a:xfrm>
            <a:off x="499350" y="1645875"/>
            <a:ext cx="8310375" cy="2804175"/>
          </a:xfrm>
          <a:prstGeom prst="rect">
            <a:avLst/>
          </a:prstGeom>
        </p:spPr>
        <p:txBody>
          <a:bodyPr spcFirstLastPara="1" wrap="square" lIns="0" tIns="0" rIns="0" bIns="0" anchor="t" anchorCtr="0">
            <a:noAutofit/>
          </a:bodyPr>
          <a:lstStyle/>
          <a:p>
            <a:pPr marL="0" indent="0" algn="ctr"/>
            <a:r>
              <a:rPr lang="en-US" sz="2400" b="1" dirty="0"/>
              <a:t>These are the basic or the core types of machine learning problems. And depending on the type of problem in hand, the type and amount of data we have, one should choose the type of problem solving. </a:t>
            </a:r>
            <a:endParaRPr sz="2400" b="1" dirty="0"/>
          </a:p>
        </p:txBody>
      </p:sp>
      <p:sp>
        <p:nvSpPr>
          <p:cNvPr id="842" name="Google Shape;842;p82"/>
          <p:cNvSpPr txBox="1">
            <a:spLocks noGrp="1"/>
          </p:cNvSpPr>
          <p:nvPr>
            <p:ph type="sldNum" idx="12"/>
          </p:nvPr>
        </p:nvSpPr>
        <p:spPr>
          <a:xfrm>
            <a:off x="8471220" y="4960629"/>
            <a:ext cx="245475" cy="107775"/>
          </a:xfrm>
          <a:prstGeom prst="rect">
            <a:avLst/>
          </a:prstGeom>
        </p:spPr>
        <p:txBody>
          <a:bodyPr spcFirstLastPara="1" wrap="square" lIns="0" tIns="0" rIns="0" bIns="0" anchor="ctr" anchorCtr="0">
            <a:noAutofit/>
          </a:bodyPr>
          <a:lstStyle/>
          <a:p>
            <a:fld id="{00000000-1234-1234-1234-123412341234}" type="slidenum">
              <a:rPr lang="en-US"/>
              <a:pPr/>
              <a:t>18</a:t>
            </a:fld>
            <a:endParaRPr/>
          </a:p>
        </p:txBody>
      </p:sp>
      <p:pic>
        <p:nvPicPr>
          <p:cNvPr id="2" name="Audio 1">
            <a:hlinkClick r:id="" action="ppaction://media"/>
            <a:extLst>
              <a:ext uri="{FF2B5EF4-FFF2-40B4-BE49-F238E27FC236}">
                <a16:creationId xmlns:a16="http://schemas.microsoft.com/office/drawing/2014/main" id="{ED3DE707-5C4E-4A72-A3CC-16A6B9D0F1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923"/>
    </mc:Choice>
    <mc:Fallback xmlns="">
      <p:transition spd="slow" advTm="55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2"/>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indent="0" algn="ctr"/>
            <a:r>
              <a:rPr lang="en" dirty="0"/>
              <a:t>3. </a:t>
            </a:r>
            <a:r>
              <a:rPr lang="en-US" dirty="0"/>
              <a:t>The Machine Learning Mindset</a:t>
            </a:r>
          </a:p>
        </p:txBody>
      </p:sp>
      <p:pic>
        <p:nvPicPr>
          <p:cNvPr id="2" name="Audio 1">
            <a:hlinkClick r:id="" action="ppaction://media"/>
            <a:extLst>
              <a:ext uri="{FF2B5EF4-FFF2-40B4-BE49-F238E27FC236}">
                <a16:creationId xmlns:a16="http://schemas.microsoft.com/office/drawing/2014/main" id="{E2B94C19-8DBA-4B15-BCBA-64DC4E8BD3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502"/>
    </mc:Choice>
    <mc:Fallback xmlns="">
      <p:transition spd="slow" advTm="12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2</a:t>
            </a:fld>
            <a:endParaRPr sz="1100"/>
          </a:p>
        </p:txBody>
      </p:sp>
      <p:sp>
        <p:nvSpPr>
          <p:cNvPr id="688" name="Google Shape;688;p72"/>
          <p:cNvSpPr txBox="1">
            <a:spLocks noGrp="1"/>
          </p:cNvSpPr>
          <p:nvPr>
            <p:ph type="body" idx="1"/>
          </p:nvPr>
        </p:nvSpPr>
        <p:spPr>
          <a:xfrm>
            <a:off x="4572000" y="1042375"/>
            <a:ext cx="4144800" cy="3785400"/>
          </a:xfrm>
          <a:prstGeom prst="rect">
            <a:avLst/>
          </a:prstGeom>
          <a:noFill/>
          <a:ln>
            <a:noFill/>
          </a:ln>
        </p:spPr>
        <p:txBody>
          <a:bodyPr spcFirstLastPara="1" wrap="square" lIns="0" tIns="0" rIns="0" bIns="0" anchor="ctr" anchorCtr="0">
            <a:noAutofit/>
          </a:bodyPr>
          <a:lstStyle/>
          <a:p>
            <a:pPr marL="457200" lvl="0" indent="-304800" algn="l" rtl="0">
              <a:lnSpc>
                <a:spcPct val="200000"/>
              </a:lnSpc>
              <a:spcBef>
                <a:spcPts val="0"/>
              </a:spcBef>
              <a:spcAft>
                <a:spcPts val="0"/>
              </a:spcAft>
              <a:buSzPts val="1200"/>
              <a:buAutoNum type="arabicPeriod"/>
            </a:pPr>
            <a:r>
              <a:rPr lang="en-US" sz="1200" dirty="0"/>
              <a:t>Recap</a:t>
            </a:r>
          </a:p>
          <a:p>
            <a:pPr marL="457200" lvl="0" indent="-304800" algn="l" rtl="0">
              <a:lnSpc>
                <a:spcPct val="200000"/>
              </a:lnSpc>
              <a:spcBef>
                <a:spcPts val="0"/>
              </a:spcBef>
              <a:spcAft>
                <a:spcPts val="0"/>
              </a:spcAft>
              <a:buSzPts val="1200"/>
              <a:buAutoNum type="arabicPeriod"/>
            </a:pPr>
            <a:r>
              <a:rPr lang="en-US" sz="1200" dirty="0"/>
              <a:t>Types of ML Problems</a:t>
            </a:r>
            <a:endParaRPr sz="1100" dirty="0"/>
          </a:p>
          <a:p>
            <a:pPr marL="457200" lvl="0" indent="-304800" algn="l" rtl="0">
              <a:lnSpc>
                <a:spcPct val="200000"/>
              </a:lnSpc>
              <a:spcBef>
                <a:spcPts val="0"/>
              </a:spcBef>
              <a:spcAft>
                <a:spcPts val="0"/>
              </a:spcAft>
              <a:buSzPts val="1200"/>
              <a:buAutoNum type="arabicPeriod"/>
            </a:pPr>
            <a:r>
              <a:rPr lang="en-US" sz="1200" dirty="0"/>
              <a:t>The Machine Learning Mindset</a:t>
            </a:r>
          </a:p>
          <a:p>
            <a:pPr marL="457200" lvl="0" indent="-304800" algn="l" rtl="0">
              <a:lnSpc>
                <a:spcPct val="200000"/>
              </a:lnSpc>
              <a:spcBef>
                <a:spcPts val="0"/>
              </a:spcBef>
              <a:spcAft>
                <a:spcPts val="0"/>
              </a:spcAft>
              <a:buSzPts val="1200"/>
              <a:buAutoNum type="arabicPeriod"/>
            </a:pPr>
            <a:r>
              <a:rPr lang="en-US" sz="1200" dirty="0"/>
              <a:t>Deep Learning</a:t>
            </a:r>
          </a:p>
          <a:p>
            <a:pPr marL="457200" lvl="0" indent="-304800" algn="l" rtl="0">
              <a:lnSpc>
                <a:spcPct val="200000"/>
              </a:lnSpc>
              <a:spcBef>
                <a:spcPts val="0"/>
              </a:spcBef>
              <a:spcAft>
                <a:spcPts val="0"/>
              </a:spcAft>
              <a:buSzPts val="1200"/>
              <a:buAutoNum type="arabicPeriod"/>
            </a:pPr>
            <a:r>
              <a:rPr lang="en-US" sz="1200" dirty="0"/>
              <a:t>Natural Language Processing</a:t>
            </a:r>
          </a:p>
        </p:txBody>
      </p:sp>
      <p:cxnSp>
        <p:nvCxnSpPr>
          <p:cNvPr id="689" name="Google Shape;689;p72"/>
          <p:cNvCxnSpPr/>
          <p:nvPr/>
        </p:nvCxnSpPr>
        <p:spPr>
          <a:xfrm>
            <a:off x="4813184" y="883541"/>
            <a:ext cx="4199169" cy="0"/>
          </a:xfrm>
          <a:prstGeom prst="straightConnector1">
            <a:avLst/>
          </a:prstGeom>
          <a:noFill/>
          <a:ln w="9525" cap="flat" cmpd="sng">
            <a:solidFill>
              <a:schemeClr val="lt2"/>
            </a:solidFill>
            <a:prstDash val="solid"/>
            <a:miter lim="800000"/>
            <a:headEnd type="none" w="sm" len="sm"/>
            <a:tailEnd type="none" w="sm" len="sm"/>
          </a:ln>
        </p:spPr>
      </p:cxnSp>
      <p:sp>
        <p:nvSpPr>
          <p:cNvPr id="690" name="Google Shape;690;p72"/>
          <p:cNvSpPr txBox="1"/>
          <p:nvPr/>
        </p:nvSpPr>
        <p:spPr>
          <a:xfrm>
            <a:off x="4813184" y="450710"/>
            <a:ext cx="3020037" cy="427991"/>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EFEFE"/>
              </a:buClr>
              <a:buSzPts val="2700"/>
              <a:buFont typeface="Lato"/>
              <a:buNone/>
            </a:pPr>
            <a:r>
              <a:rPr lang="en" sz="2700" cap="none">
                <a:solidFill>
                  <a:srgbClr val="FEFEFE"/>
                </a:solidFill>
                <a:latin typeface="Lato"/>
                <a:ea typeface="Lato"/>
                <a:cs typeface="Lato"/>
                <a:sym typeface="Lato"/>
              </a:rPr>
              <a:t>CONTENTS</a:t>
            </a:r>
            <a:endParaRPr sz="1100"/>
          </a:p>
        </p:txBody>
      </p:sp>
      <p:pic>
        <p:nvPicPr>
          <p:cNvPr id="4" name="Audio 3">
            <a:hlinkClick r:id="" action="ppaction://media"/>
            <a:extLst>
              <a:ext uri="{FF2B5EF4-FFF2-40B4-BE49-F238E27FC236}">
                <a16:creationId xmlns:a16="http://schemas.microsoft.com/office/drawing/2014/main" id="{A27B10C7-882E-4AED-B084-B96B54F7B5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883"/>
    </mc:Choice>
    <mc:Fallback xmlns="">
      <p:transition spd="slow" advTm="36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84"/>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p>
            <a:pPr>
              <a:buSzPts val="2400"/>
            </a:pPr>
            <a:r>
              <a:rPr lang="en-US"/>
              <a:t>THE MACHINE LEARNING MINDSET</a:t>
            </a:r>
            <a:endParaRPr/>
          </a:p>
        </p:txBody>
      </p:sp>
      <p:sp>
        <p:nvSpPr>
          <p:cNvPr id="854" name="Google Shape;854;p84"/>
          <p:cNvSpPr txBox="1">
            <a:spLocks noGrp="1"/>
          </p:cNvSpPr>
          <p:nvPr>
            <p:ph type="body" idx="1"/>
          </p:nvPr>
        </p:nvSpPr>
        <p:spPr>
          <a:xfrm>
            <a:off x="499350" y="1469063"/>
            <a:ext cx="8310375" cy="3147525"/>
          </a:xfrm>
          <a:prstGeom prst="rect">
            <a:avLst/>
          </a:prstGeom>
          <a:noFill/>
          <a:ln>
            <a:noFill/>
          </a:ln>
        </p:spPr>
        <p:txBody>
          <a:bodyPr spcFirstLastPara="1" wrap="square" lIns="0" tIns="0" rIns="0" bIns="0" anchor="t" anchorCtr="0">
            <a:noAutofit/>
          </a:bodyPr>
          <a:lstStyle/>
          <a:p>
            <a:pPr marL="0" indent="0">
              <a:lnSpc>
                <a:spcPct val="115000"/>
              </a:lnSpc>
            </a:pPr>
            <a:r>
              <a:rPr lang="en-US" sz="1500" dirty="0"/>
              <a:t>One of the </a:t>
            </a:r>
            <a:r>
              <a:rPr lang="en-US" sz="1500" b="1" dirty="0"/>
              <a:t>most important</a:t>
            </a:r>
            <a:r>
              <a:rPr lang="en-US" sz="1500" dirty="0"/>
              <a:t> parts of the journey is to </a:t>
            </a:r>
            <a:r>
              <a:rPr lang="en-US" sz="1500" b="1" dirty="0"/>
              <a:t>properly identify </a:t>
            </a:r>
            <a:r>
              <a:rPr lang="en-US" sz="1500" dirty="0"/>
              <a:t>a machine learning problem.</a:t>
            </a:r>
            <a:endParaRPr sz="1500" dirty="0"/>
          </a:p>
          <a:p>
            <a:pPr marL="0" indent="0">
              <a:lnSpc>
                <a:spcPct val="115000"/>
              </a:lnSpc>
            </a:pPr>
            <a:r>
              <a:rPr lang="en-US" sz="1500" dirty="0"/>
              <a:t>As </a:t>
            </a:r>
            <a:r>
              <a:rPr lang="en-US" sz="1500" b="1" dirty="0"/>
              <a:t>ML works differently</a:t>
            </a:r>
            <a:r>
              <a:rPr lang="en-US" sz="1500" dirty="0"/>
              <a:t> than traditional programming approaches, we need to change the way we think about the problems.</a:t>
            </a:r>
            <a:endParaRPr sz="1500" dirty="0"/>
          </a:p>
          <a:p>
            <a:pPr marL="342900" indent="-266700">
              <a:lnSpc>
                <a:spcPct val="115000"/>
              </a:lnSpc>
              <a:buSzPts val="2000"/>
              <a:buChar char="●"/>
            </a:pPr>
            <a:r>
              <a:rPr lang="en-US" sz="1500" dirty="0"/>
              <a:t>Focusing in </a:t>
            </a:r>
            <a:r>
              <a:rPr lang="en-US" sz="1500" b="1" dirty="0"/>
              <a:t>statistics</a:t>
            </a:r>
            <a:r>
              <a:rPr lang="en-US" sz="1500" dirty="0"/>
              <a:t> more than in logic steps.</a:t>
            </a:r>
            <a:endParaRPr sz="1500" dirty="0"/>
          </a:p>
          <a:p>
            <a:pPr marL="342900" indent="-266700">
              <a:lnSpc>
                <a:spcPct val="115000"/>
              </a:lnSpc>
              <a:spcBef>
                <a:spcPts val="0"/>
              </a:spcBef>
              <a:buSzPts val="2000"/>
              <a:buChar char="●"/>
            </a:pPr>
            <a:r>
              <a:rPr lang="en-US" sz="1500" dirty="0"/>
              <a:t>A model is generated based on </a:t>
            </a:r>
            <a:r>
              <a:rPr lang="en-US" sz="1500" b="1" dirty="0"/>
              <a:t>experimentation</a:t>
            </a:r>
            <a:r>
              <a:rPr lang="en-US" sz="1500" dirty="0"/>
              <a:t> (rather than on a reasoning based on requirements)</a:t>
            </a:r>
            <a:endParaRPr sz="1500" dirty="0"/>
          </a:p>
          <a:p>
            <a:pPr marL="0" indent="0"/>
            <a:endParaRPr sz="1500" dirty="0"/>
          </a:p>
        </p:txBody>
      </p:sp>
      <p:sp>
        <p:nvSpPr>
          <p:cNvPr id="855" name="Google Shape;855;p84"/>
          <p:cNvSpPr txBox="1">
            <a:spLocks noGrp="1"/>
          </p:cNvSpPr>
          <p:nvPr>
            <p:ph type="sldNum" idx="12"/>
          </p:nvPr>
        </p:nvSpPr>
        <p:spPr>
          <a:xfrm>
            <a:off x="8471220" y="4960629"/>
            <a:ext cx="245475" cy="107775"/>
          </a:xfrm>
          <a:prstGeom prst="rect">
            <a:avLst/>
          </a:prstGeom>
          <a:noFill/>
          <a:ln>
            <a:noFill/>
          </a:ln>
        </p:spPr>
        <p:txBody>
          <a:bodyPr spcFirstLastPara="1" wrap="square" lIns="0" tIns="0" rIns="0" bIns="0" anchor="ctr" anchorCtr="0">
            <a:noAutofit/>
          </a:bodyPr>
          <a:lstStyle/>
          <a:p>
            <a:fld id="{00000000-1234-1234-1234-123412341234}" type="slidenum">
              <a:rPr lang="en-US"/>
              <a:pPr/>
              <a:t>20</a:t>
            </a:fld>
            <a:endParaRPr/>
          </a:p>
        </p:txBody>
      </p:sp>
      <p:sp>
        <p:nvSpPr>
          <p:cNvPr id="856" name="Google Shape;856;p84"/>
          <p:cNvSpPr txBox="1">
            <a:spLocks noGrp="1"/>
          </p:cNvSpPr>
          <p:nvPr>
            <p:ph type="body" idx="2"/>
          </p:nvPr>
        </p:nvSpPr>
        <p:spPr>
          <a:xfrm>
            <a:off x="487760" y="965232"/>
            <a:ext cx="8267850" cy="345375"/>
          </a:xfrm>
          <a:prstGeom prst="rect">
            <a:avLst/>
          </a:prstGeom>
        </p:spPr>
        <p:txBody>
          <a:bodyPr spcFirstLastPara="1" wrap="square" lIns="0" tIns="0" rIns="0" bIns="0" anchor="t" anchorCtr="0">
            <a:noAutofit/>
          </a:bodyPr>
          <a:lstStyle/>
          <a:p>
            <a:pPr marL="0" indent="0"/>
            <a:r>
              <a:rPr lang="en-US" i="1">
                <a:solidFill>
                  <a:schemeClr val="accent2"/>
                </a:solidFill>
              </a:rPr>
              <a:t>MACHINE LEARNING CANNOT BE EVERYWHERE</a:t>
            </a:r>
            <a:endParaRPr i="1">
              <a:solidFill>
                <a:schemeClr val="accent2"/>
              </a:solidFill>
            </a:endParaRPr>
          </a:p>
        </p:txBody>
      </p:sp>
      <p:pic>
        <p:nvPicPr>
          <p:cNvPr id="2" name="Audio 1">
            <a:hlinkClick r:id="" action="ppaction://media"/>
            <a:extLst>
              <a:ext uri="{FF2B5EF4-FFF2-40B4-BE49-F238E27FC236}">
                <a16:creationId xmlns:a16="http://schemas.microsoft.com/office/drawing/2014/main" id="{7DD158A3-48B6-473C-9499-9B13D3B3C5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241"/>
    </mc:Choice>
    <mc:Fallback xmlns="">
      <p:transition spd="slow" advTm="61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86"/>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p>
            <a:pPr>
              <a:buSzPts val="2400"/>
            </a:pPr>
            <a:r>
              <a:rPr lang="en-US"/>
              <a:t>THE MACHINE LEARNING MINDSET</a:t>
            </a:r>
            <a:endParaRPr/>
          </a:p>
        </p:txBody>
      </p:sp>
      <p:sp>
        <p:nvSpPr>
          <p:cNvPr id="870" name="Google Shape;870;p86"/>
          <p:cNvSpPr txBox="1">
            <a:spLocks noGrp="1"/>
          </p:cNvSpPr>
          <p:nvPr>
            <p:ph type="sldNum" idx="12"/>
          </p:nvPr>
        </p:nvSpPr>
        <p:spPr>
          <a:xfrm>
            <a:off x="8471220" y="4960629"/>
            <a:ext cx="245475" cy="107775"/>
          </a:xfrm>
          <a:prstGeom prst="rect">
            <a:avLst/>
          </a:prstGeom>
          <a:noFill/>
          <a:ln>
            <a:noFill/>
          </a:ln>
        </p:spPr>
        <p:txBody>
          <a:bodyPr spcFirstLastPara="1" wrap="square" lIns="0" tIns="0" rIns="0" bIns="0" anchor="ctr" anchorCtr="0">
            <a:noAutofit/>
          </a:bodyPr>
          <a:lstStyle/>
          <a:p>
            <a:fld id="{00000000-1234-1234-1234-123412341234}" type="slidenum">
              <a:rPr lang="en-US"/>
              <a:pPr/>
              <a:t>21</a:t>
            </a:fld>
            <a:endParaRPr/>
          </a:p>
        </p:txBody>
      </p:sp>
      <p:sp>
        <p:nvSpPr>
          <p:cNvPr id="871" name="Google Shape;871;p86"/>
          <p:cNvSpPr txBox="1">
            <a:spLocks noGrp="1"/>
          </p:cNvSpPr>
          <p:nvPr>
            <p:ph type="body" idx="2"/>
          </p:nvPr>
        </p:nvSpPr>
        <p:spPr>
          <a:xfrm>
            <a:off x="487760" y="965232"/>
            <a:ext cx="8267850" cy="345375"/>
          </a:xfrm>
          <a:prstGeom prst="rect">
            <a:avLst/>
          </a:prstGeom>
        </p:spPr>
        <p:txBody>
          <a:bodyPr spcFirstLastPara="1" wrap="square" lIns="0" tIns="0" rIns="0" bIns="0" anchor="t" anchorCtr="0">
            <a:noAutofit/>
          </a:bodyPr>
          <a:lstStyle/>
          <a:p>
            <a:pPr marL="0" indent="0"/>
            <a:r>
              <a:rPr lang="en-US" i="1">
                <a:solidFill>
                  <a:schemeClr val="accent2"/>
                </a:solidFill>
              </a:rPr>
              <a:t>TIPS TO IDENTIFY GOOD PROBLEMS FOR ML</a:t>
            </a:r>
            <a:endParaRPr i="1">
              <a:solidFill>
                <a:schemeClr val="accent2"/>
              </a:solidFill>
            </a:endParaRPr>
          </a:p>
        </p:txBody>
      </p:sp>
      <p:grpSp>
        <p:nvGrpSpPr>
          <p:cNvPr id="872" name="Google Shape;872;p86"/>
          <p:cNvGrpSpPr/>
          <p:nvPr/>
        </p:nvGrpSpPr>
        <p:grpSpPr>
          <a:xfrm>
            <a:off x="5585547" y="1730814"/>
            <a:ext cx="2976370" cy="2583814"/>
            <a:chOff x="5632317" y="1189775"/>
            <a:chExt cx="3305700" cy="3483050"/>
          </a:xfrm>
        </p:grpSpPr>
        <p:sp>
          <p:nvSpPr>
            <p:cNvPr id="873" name="Google Shape;873;p86"/>
            <p:cNvSpPr/>
            <p:nvPr/>
          </p:nvSpPr>
          <p:spPr>
            <a:xfrm>
              <a:off x="5632317"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algn="ctr"/>
              <a:r>
                <a:rPr lang="en-US" sz="1425">
                  <a:solidFill>
                    <a:srgbClr val="FFFFFF"/>
                  </a:solidFill>
                  <a:latin typeface="Roboto"/>
                  <a:ea typeface="Roboto"/>
                  <a:cs typeface="Roboto"/>
                  <a:sym typeface="Roboto"/>
                </a:rPr>
                <a:t>Begin small</a:t>
              </a:r>
              <a:endParaRPr sz="1425">
                <a:solidFill>
                  <a:srgbClr val="FFFFFF"/>
                </a:solidFill>
                <a:latin typeface="Roboto"/>
                <a:ea typeface="Roboto"/>
                <a:cs typeface="Roboto"/>
                <a:sym typeface="Roboto"/>
              </a:endParaRPr>
            </a:p>
          </p:txBody>
        </p:sp>
        <p:sp>
          <p:nvSpPr>
            <p:cNvPr id="874" name="Google Shape;874;p86"/>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a:lnSpc>
                  <a:spcPct val="115000"/>
                </a:lnSpc>
                <a:spcBef>
                  <a:spcPts val="1200"/>
                </a:spcBef>
              </a:pPr>
              <a:r>
                <a:rPr lang="en-US" sz="1350" dirty="0">
                  <a:solidFill>
                    <a:schemeClr val="dk1"/>
                  </a:solidFill>
                  <a:latin typeface="Lato"/>
                  <a:ea typeface="Lato"/>
                  <a:cs typeface="Lato"/>
                  <a:sym typeface="Lato"/>
                </a:rPr>
                <a:t>It is more efficient to start using few feature with a hypothesis (rather than to rely totally on the ML algorithm) </a:t>
              </a:r>
              <a:endParaRPr sz="1200" dirty="0">
                <a:latin typeface="Roboto"/>
                <a:ea typeface="Roboto"/>
                <a:cs typeface="Roboto"/>
                <a:sym typeface="Roboto"/>
              </a:endParaRPr>
            </a:p>
          </p:txBody>
        </p:sp>
      </p:grpSp>
      <p:grpSp>
        <p:nvGrpSpPr>
          <p:cNvPr id="875" name="Google Shape;875;p86"/>
          <p:cNvGrpSpPr/>
          <p:nvPr/>
        </p:nvGrpSpPr>
        <p:grpSpPr>
          <a:xfrm>
            <a:off x="514350" y="1730973"/>
            <a:ext cx="3193540" cy="2583655"/>
            <a:chOff x="0" y="1189989"/>
            <a:chExt cx="3546900" cy="3482836"/>
          </a:xfrm>
        </p:grpSpPr>
        <p:sp>
          <p:nvSpPr>
            <p:cNvPr id="876" name="Google Shape;876;p86"/>
            <p:cNvSpPr/>
            <p:nvPr/>
          </p:nvSpPr>
          <p:spPr>
            <a:xfrm>
              <a:off x="0" y="1189989"/>
              <a:ext cx="3546900" cy="669000"/>
            </a:xfrm>
            <a:prstGeom prst="homePlate">
              <a:avLst>
                <a:gd name="adj" fmla="val 50000"/>
              </a:avLst>
            </a:prstGeom>
            <a:solidFill>
              <a:srgbClr val="73992F"/>
            </a:solidFill>
            <a:ln>
              <a:noFill/>
            </a:ln>
          </p:spPr>
          <p:txBody>
            <a:bodyPr spcFirstLastPara="1" wrap="square" lIns="91425" tIns="91425" rIns="91425" bIns="91425" anchor="ctr" anchorCtr="0">
              <a:noAutofit/>
            </a:bodyPr>
            <a:lstStyle/>
            <a:p>
              <a:pPr algn="ctr"/>
              <a:r>
                <a:rPr lang="en-US" sz="1425">
                  <a:solidFill>
                    <a:srgbClr val="FFFFFF"/>
                  </a:solidFill>
                  <a:latin typeface="Roboto"/>
                  <a:ea typeface="Roboto"/>
                  <a:cs typeface="Roboto"/>
                  <a:sym typeface="Roboto"/>
                </a:rPr>
                <a:t>Detect a clear use case</a:t>
              </a:r>
              <a:endParaRPr sz="1425">
                <a:solidFill>
                  <a:srgbClr val="FFFFFF"/>
                </a:solidFill>
                <a:latin typeface="Roboto"/>
                <a:ea typeface="Roboto"/>
                <a:cs typeface="Roboto"/>
                <a:sym typeface="Roboto"/>
              </a:endParaRPr>
            </a:p>
          </p:txBody>
        </p:sp>
        <p:sp>
          <p:nvSpPr>
            <p:cNvPr id="877" name="Google Shape;877;p86"/>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a:lnSpc>
                  <a:spcPct val="115000"/>
                </a:lnSpc>
                <a:spcBef>
                  <a:spcPts val="1200"/>
                </a:spcBef>
              </a:pPr>
              <a:r>
                <a:rPr lang="en-US" sz="1350">
                  <a:solidFill>
                    <a:schemeClr val="dk1"/>
                  </a:solidFill>
                  <a:latin typeface="Lato"/>
                  <a:ea typeface="Lato"/>
                  <a:cs typeface="Lato"/>
                  <a:sym typeface="Lato"/>
                </a:rPr>
                <a:t>Focus on problems that would be difficult to solve with traditional programming</a:t>
              </a:r>
              <a:endParaRPr sz="1350">
                <a:latin typeface="Roboto"/>
                <a:ea typeface="Roboto"/>
                <a:cs typeface="Roboto"/>
                <a:sym typeface="Roboto"/>
              </a:endParaRPr>
            </a:p>
          </p:txBody>
        </p:sp>
      </p:grpSp>
      <p:grpSp>
        <p:nvGrpSpPr>
          <p:cNvPr id="878" name="Google Shape;878;p86"/>
          <p:cNvGrpSpPr/>
          <p:nvPr/>
        </p:nvGrpSpPr>
        <p:grpSpPr>
          <a:xfrm>
            <a:off x="3165238" y="1730814"/>
            <a:ext cx="2976370" cy="2583814"/>
            <a:chOff x="2944204" y="1189775"/>
            <a:chExt cx="3305700" cy="3483050"/>
          </a:xfrm>
        </p:grpSpPr>
        <p:sp>
          <p:nvSpPr>
            <p:cNvPr id="879" name="Google Shape;879;p86"/>
            <p:cNvSpPr/>
            <p:nvPr/>
          </p:nvSpPr>
          <p:spPr>
            <a:xfrm>
              <a:off x="2944204" y="1189775"/>
              <a:ext cx="3305700" cy="669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algn="ctr"/>
              <a:r>
                <a:rPr lang="en-US" sz="1425">
                  <a:solidFill>
                    <a:srgbClr val="FFFFFF"/>
                  </a:solidFill>
                  <a:latin typeface="Roboto"/>
                  <a:ea typeface="Roboto"/>
                  <a:cs typeface="Roboto"/>
                  <a:sym typeface="Roboto"/>
                </a:rPr>
                <a:t>Understand the problem</a:t>
              </a:r>
              <a:endParaRPr sz="1425">
                <a:solidFill>
                  <a:srgbClr val="FFFFFF"/>
                </a:solidFill>
                <a:latin typeface="Roboto"/>
                <a:ea typeface="Roboto"/>
                <a:cs typeface="Roboto"/>
                <a:sym typeface="Roboto"/>
              </a:endParaRPr>
            </a:p>
          </p:txBody>
        </p:sp>
        <p:sp>
          <p:nvSpPr>
            <p:cNvPr id="880" name="Google Shape;880;p86"/>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a:lnSpc>
                  <a:spcPct val="115000"/>
                </a:lnSpc>
                <a:spcBef>
                  <a:spcPts val="1200"/>
                </a:spcBef>
              </a:pPr>
              <a:r>
                <a:rPr lang="en-US" sz="1350">
                  <a:solidFill>
                    <a:schemeClr val="dk1"/>
                  </a:solidFill>
                  <a:latin typeface="Lato"/>
                  <a:ea typeface="Lato"/>
                  <a:cs typeface="Lato"/>
                  <a:sym typeface="Lato"/>
                </a:rPr>
                <a:t>Cause probably some different solutions will need to be tested before finding the right model</a:t>
              </a:r>
              <a:endParaRPr sz="1350">
                <a:latin typeface="Roboto"/>
                <a:ea typeface="Roboto"/>
                <a:cs typeface="Roboto"/>
                <a:sym typeface="Roboto"/>
              </a:endParaRPr>
            </a:p>
          </p:txBody>
        </p:sp>
      </p:grpSp>
      <p:pic>
        <p:nvPicPr>
          <p:cNvPr id="2" name="Audio 1">
            <a:hlinkClick r:id="" action="ppaction://media"/>
            <a:extLst>
              <a:ext uri="{FF2B5EF4-FFF2-40B4-BE49-F238E27FC236}">
                <a16:creationId xmlns:a16="http://schemas.microsoft.com/office/drawing/2014/main" id="{358425A1-B524-46A7-8204-6E77471A4C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62"/>
    </mc:Choice>
    <mc:Fallback xmlns="">
      <p:transition spd="slow" advTm="59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7"/>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p>
            <a:pPr>
              <a:buSzPts val="2400"/>
            </a:pPr>
            <a:r>
              <a:rPr lang="en-US"/>
              <a:t>THE MACHINE LEARNING MINDSET</a:t>
            </a:r>
            <a:endParaRPr/>
          </a:p>
        </p:txBody>
      </p:sp>
      <p:sp>
        <p:nvSpPr>
          <p:cNvPr id="886" name="Google Shape;886;p87"/>
          <p:cNvSpPr txBox="1">
            <a:spLocks noGrp="1"/>
          </p:cNvSpPr>
          <p:nvPr>
            <p:ph type="body" idx="1"/>
          </p:nvPr>
        </p:nvSpPr>
        <p:spPr>
          <a:xfrm>
            <a:off x="499350" y="1554019"/>
            <a:ext cx="8310375" cy="3062700"/>
          </a:xfrm>
          <a:prstGeom prst="rect">
            <a:avLst/>
          </a:prstGeom>
          <a:noFill/>
          <a:ln>
            <a:noFill/>
          </a:ln>
        </p:spPr>
        <p:txBody>
          <a:bodyPr spcFirstLastPara="1" wrap="square" lIns="0" tIns="0" rIns="0" bIns="0" anchor="t" anchorCtr="0">
            <a:noAutofit/>
          </a:bodyPr>
          <a:lstStyle/>
          <a:p>
            <a:pPr marL="0" indent="0"/>
            <a:r>
              <a:rPr lang="en-US" sz="1500"/>
              <a:t>For a ML model, knowledge and intelligence is encoded in a different way than for a person.</a:t>
            </a:r>
            <a:endParaRPr sz="1500"/>
          </a:p>
          <a:p>
            <a:pPr marL="0" indent="0"/>
            <a:endParaRPr sz="1500"/>
          </a:p>
          <a:p>
            <a:pPr marL="0" indent="0"/>
            <a:endParaRPr sz="1500"/>
          </a:p>
          <a:p>
            <a:pPr marL="0" indent="0"/>
            <a:endParaRPr sz="1500"/>
          </a:p>
          <a:p>
            <a:pPr marL="0" indent="0"/>
            <a:endParaRPr sz="1500"/>
          </a:p>
          <a:p>
            <a:pPr marL="0" indent="0"/>
            <a:endParaRPr sz="1500"/>
          </a:p>
          <a:p>
            <a:pPr marL="0" indent="0"/>
            <a:r>
              <a:rPr lang="en-US" sz="1500"/>
              <a:t>It is important to translate the data to a format the ML model can understand</a:t>
            </a:r>
            <a:endParaRPr sz="1500"/>
          </a:p>
          <a:p>
            <a:pPr marL="0" indent="0"/>
            <a:endParaRPr sz="1500"/>
          </a:p>
        </p:txBody>
      </p:sp>
      <p:sp>
        <p:nvSpPr>
          <p:cNvPr id="887" name="Google Shape;887;p87"/>
          <p:cNvSpPr txBox="1">
            <a:spLocks noGrp="1"/>
          </p:cNvSpPr>
          <p:nvPr>
            <p:ph type="sldNum" idx="12"/>
          </p:nvPr>
        </p:nvSpPr>
        <p:spPr>
          <a:xfrm>
            <a:off x="8471220" y="4960629"/>
            <a:ext cx="245475" cy="107775"/>
          </a:xfrm>
          <a:prstGeom prst="rect">
            <a:avLst/>
          </a:prstGeom>
          <a:noFill/>
          <a:ln>
            <a:noFill/>
          </a:ln>
        </p:spPr>
        <p:txBody>
          <a:bodyPr spcFirstLastPara="1" wrap="square" lIns="0" tIns="0" rIns="0" bIns="0" anchor="ctr" anchorCtr="0">
            <a:noAutofit/>
          </a:bodyPr>
          <a:lstStyle/>
          <a:p>
            <a:fld id="{00000000-1234-1234-1234-123412341234}" type="slidenum">
              <a:rPr lang="en-US"/>
              <a:pPr/>
              <a:t>22</a:t>
            </a:fld>
            <a:endParaRPr/>
          </a:p>
        </p:txBody>
      </p:sp>
      <p:pic>
        <p:nvPicPr>
          <p:cNvPr id="888" name="Google Shape;888;p87"/>
          <p:cNvPicPr preferRelativeResize="0"/>
          <p:nvPr/>
        </p:nvPicPr>
        <p:blipFill rotWithShape="1">
          <a:blip r:embed="rId5">
            <a:alphaModFix/>
          </a:blip>
          <a:srcRect t="20070"/>
          <a:stretch/>
        </p:blipFill>
        <p:spPr>
          <a:xfrm>
            <a:off x="1012988" y="2167995"/>
            <a:ext cx="3047701" cy="1368300"/>
          </a:xfrm>
          <a:prstGeom prst="rect">
            <a:avLst/>
          </a:prstGeom>
          <a:noFill/>
          <a:ln>
            <a:noFill/>
          </a:ln>
        </p:spPr>
      </p:pic>
      <p:pic>
        <p:nvPicPr>
          <p:cNvPr id="889" name="Google Shape;889;p87"/>
          <p:cNvPicPr preferRelativeResize="0"/>
          <p:nvPr/>
        </p:nvPicPr>
        <p:blipFill>
          <a:blip r:embed="rId6">
            <a:alphaModFix/>
          </a:blip>
          <a:stretch>
            <a:fillRect/>
          </a:stretch>
        </p:blipFill>
        <p:spPr>
          <a:xfrm>
            <a:off x="5115900" y="2286622"/>
            <a:ext cx="2355600" cy="1131056"/>
          </a:xfrm>
          <a:prstGeom prst="rect">
            <a:avLst/>
          </a:prstGeom>
          <a:noFill/>
          <a:ln>
            <a:noFill/>
          </a:ln>
        </p:spPr>
      </p:pic>
      <p:sp>
        <p:nvSpPr>
          <p:cNvPr id="890" name="Google Shape;890;p87"/>
          <p:cNvSpPr txBox="1"/>
          <p:nvPr/>
        </p:nvSpPr>
        <p:spPr>
          <a:xfrm>
            <a:off x="1682841" y="3547125"/>
            <a:ext cx="1707975" cy="343575"/>
          </a:xfrm>
          <a:prstGeom prst="rect">
            <a:avLst/>
          </a:prstGeom>
          <a:noFill/>
          <a:ln>
            <a:noFill/>
          </a:ln>
        </p:spPr>
        <p:txBody>
          <a:bodyPr spcFirstLastPara="1" wrap="square" lIns="68569" tIns="68569" rIns="68569" bIns="68569" anchor="t" anchorCtr="0">
            <a:noAutofit/>
          </a:bodyPr>
          <a:lstStyle/>
          <a:p>
            <a:pPr algn="ctr"/>
            <a:r>
              <a:rPr lang="en-US" sz="1350">
                <a:latin typeface="Lato"/>
                <a:ea typeface="Lato"/>
                <a:cs typeface="Lato"/>
                <a:sym typeface="Lato"/>
              </a:rPr>
              <a:t>What a person sees</a:t>
            </a:r>
            <a:endParaRPr sz="1350">
              <a:latin typeface="Lato"/>
              <a:ea typeface="Lato"/>
              <a:cs typeface="Lato"/>
              <a:sym typeface="Lato"/>
            </a:endParaRPr>
          </a:p>
        </p:txBody>
      </p:sp>
      <p:sp>
        <p:nvSpPr>
          <p:cNvPr id="891" name="Google Shape;891;p87"/>
          <p:cNvSpPr txBox="1"/>
          <p:nvPr/>
        </p:nvSpPr>
        <p:spPr>
          <a:xfrm>
            <a:off x="5317313" y="3547125"/>
            <a:ext cx="1952775" cy="343575"/>
          </a:xfrm>
          <a:prstGeom prst="rect">
            <a:avLst/>
          </a:prstGeom>
          <a:noFill/>
          <a:ln>
            <a:noFill/>
          </a:ln>
        </p:spPr>
        <p:txBody>
          <a:bodyPr spcFirstLastPara="1" wrap="square" lIns="68569" tIns="68569" rIns="68569" bIns="68569" anchor="t" anchorCtr="0">
            <a:noAutofit/>
          </a:bodyPr>
          <a:lstStyle/>
          <a:p>
            <a:pPr algn="ctr"/>
            <a:r>
              <a:rPr lang="en-US" sz="1350">
                <a:latin typeface="Lato"/>
                <a:ea typeface="Lato"/>
                <a:cs typeface="Lato"/>
                <a:sym typeface="Lato"/>
              </a:rPr>
              <a:t>What a ML model sees</a:t>
            </a:r>
            <a:endParaRPr sz="1350">
              <a:latin typeface="Lato"/>
              <a:ea typeface="Lato"/>
              <a:cs typeface="Lato"/>
              <a:sym typeface="Lato"/>
            </a:endParaRPr>
          </a:p>
        </p:txBody>
      </p:sp>
      <p:sp>
        <p:nvSpPr>
          <p:cNvPr id="892" name="Google Shape;892;p87"/>
          <p:cNvSpPr txBox="1">
            <a:spLocks noGrp="1"/>
          </p:cNvSpPr>
          <p:nvPr>
            <p:ph type="body" idx="2"/>
          </p:nvPr>
        </p:nvSpPr>
        <p:spPr>
          <a:xfrm>
            <a:off x="487760" y="965232"/>
            <a:ext cx="8267850" cy="345375"/>
          </a:xfrm>
          <a:prstGeom prst="rect">
            <a:avLst/>
          </a:prstGeom>
        </p:spPr>
        <p:txBody>
          <a:bodyPr spcFirstLastPara="1" wrap="square" lIns="0" tIns="0" rIns="0" bIns="0" anchor="t" anchorCtr="0">
            <a:noAutofit/>
          </a:bodyPr>
          <a:lstStyle/>
          <a:p>
            <a:pPr marL="0" indent="0"/>
            <a:r>
              <a:rPr lang="en-US" i="1" dirty="0">
                <a:solidFill>
                  <a:schemeClr val="accent2"/>
                </a:solidFill>
              </a:rPr>
              <a:t>DATA NEEDS TO BE PROPERLY ADAPTED</a:t>
            </a:r>
            <a:endParaRPr i="1" dirty="0">
              <a:solidFill>
                <a:schemeClr val="accent2"/>
              </a:solidFill>
            </a:endParaRPr>
          </a:p>
        </p:txBody>
      </p:sp>
      <p:pic>
        <p:nvPicPr>
          <p:cNvPr id="2" name="Audio 1">
            <a:hlinkClick r:id="" action="ppaction://media"/>
            <a:extLst>
              <a:ext uri="{FF2B5EF4-FFF2-40B4-BE49-F238E27FC236}">
                <a16:creationId xmlns:a16="http://schemas.microsoft.com/office/drawing/2014/main" id="{CE4BD0D9-243E-44F0-BCB8-FFDD9D10A8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4600"/>
    </mc:Choice>
    <mc:Fallback xmlns="">
      <p:transition spd="slow" advTm="84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4"/>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lvl="0" indent="0" algn="ctr" rtl="0">
              <a:spcBef>
                <a:spcPts val="1200"/>
              </a:spcBef>
              <a:spcAft>
                <a:spcPts val="0"/>
              </a:spcAft>
              <a:buNone/>
            </a:pPr>
            <a:r>
              <a:rPr lang="en" dirty="0"/>
              <a:t>4. </a:t>
            </a:r>
            <a:r>
              <a:rPr lang="en-US" dirty="0"/>
              <a:t>Deep Learning</a:t>
            </a:r>
            <a:endParaRPr dirty="0"/>
          </a:p>
        </p:txBody>
      </p:sp>
      <p:pic>
        <p:nvPicPr>
          <p:cNvPr id="2" name="Audio 1">
            <a:hlinkClick r:id="" action="ppaction://media"/>
            <a:extLst>
              <a:ext uri="{FF2B5EF4-FFF2-40B4-BE49-F238E27FC236}">
                <a16:creationId xmlns:a16="http://schemas.microsoft.com/office/drawing/2014/main" id="{5A1F5FF2-9E81-4042-B1E8-546E7958A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655"/>
    </mc:Choice>
    <mc:Fallback xmlns="">
      <p:transition spd="slow" advTm="18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9"/>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p>
            <a:pPr>
              <a:buSzPts val="2400"/>
            </a:pPr>
            <a:r>
              <a:rPr lang="en-US"/>
              <a:t>DEEP LEARNING</a:t>
            </a:r>
            <a:endParaRPr/>
          </a:p>
        </p:txBody>
      </p:sp>
      <p:sp>
        <p:nvSpPr>
          <p:cNvPr id="718" name="Google Shape;718;p69"/>
          <p:cNvSpPr txBox="1">
            <a:spLocks noGrp="1"/>
          </p:cNvSpPr>
          <p:nvPr>
            <p:ph type="body" idx="1"/>
          </p:nvPr>
        </p:nvSpPr>
        <p:spPr>
          <a:xfrm>
            <a:off x="499350" y="1373588"/>
            <a:ext cx="8310375" cy="3559275"/>
          </a:xfrm>
          <a:prstGeom prst="rect">
            <a:avLst/>
          </a:prstGeom>
          <a:noFill/>
          <a:ln>
            <a:noFill/>
          </a:ln>
        </p:spPr>
        <p:txBody>
          <a:bodyPr spcFirstLastPara="1" wrap="square" lIns="0" tIns="0" rIns="0" bIns="0" anchor="t" anchorCtr="0">
            <a:noAutofit/>
          </a:bodyPr>
          <a:lstStyle/>
          <a:p>
            <a:pPr marL="0" indent="0"/>
            <a:r>
              <a:rPr lang="en-US" sz="1500" b="1" dirty="0"/>
              <a:t>Deep learning </a:t>
            </a:r>
            <a:r>
              <a:rPr lang="en-US" sz="1500" dirty="0"/>
              <a:t>is a subfield of machine learning.</a:t>
            </a:r>
            <a:endParaRPr sz="1500" dirty="0"/>
          </a:p>
          <a:p>
            <a:pPr marL="0" indent="0"/>
            <a:r>
              <a:rPr lang="en-US" sz="1500" dirty="0"/>
              <a:t>In this case, the learning of the models is based on the </a:t>
            </a:r>
            <a:r>
              <a:rPr lang="en-US" sz="1500" b="1" dirty="0"/>
              <a:t>processing of input data</a:t>
            </a:r>
            <a:r>
              <a:rPr lang="en-US" sz="1500" dirty="0"/>
              <a:t> </a:t>
            </a:r>
            <a:r>
              <a:rPr lang="en-US" sz="1500" b="1" dirty="0"/>
              <a:t>using successive linear layers</a:t>
            </a:r>
            <a:r>
              <a:rPr lang="en-US" sz="1500" dirty="0"/>
              <a:t>, where the entrance of each layer is the output of the previous layer.</a:t>
            </a:r>
            <a:endParaRPr sz="1500" dirty="0"/>
          </a:p>
          <a:p>
            <a:pPr marL="0" indent="0"/>
            <a:endParaRPr sz="1500" dirty="0"/>
          </a:p>
          <a:p>
            <a:pPr marL="0" indent="0"/>
            <a:endParaRPr sz="1500" dirty="0"/>
          </a:p>
          <a:p>
            <a:pPr marL="0" indent="0"/>
            <a:endParaRPr sz="1500" dirty="0"/>
          </a:p>
          <a:p>
            <a:pPr marL="0" indent="0"/>
            <a:r>
              <a:rPr lang="en-US" sz="1500" dirty="0"/>
              <a:t>“</a:t>
            </a:r>
            <a:r>
              <a:rPr lang="en-US" sz="1500" b="1" i="1" dirty="0"/>
              <a:t>deep</a:t>
            </a:r>
            <a:r>
              <a:rPr lang="en-US" sz="1500" dirty="0"/>
              <a:t>” comes from the </a:t>
            </a:r>
            <a:r>
              <a:rPr lang="en-US" sz="1500" b="1" dirty="0"/>
              <a:t>successive processing layers; </a:t>
            </a:r>
            <a:r>
              <a:rPr lang="en-US" sz="1500" dirty="0"/>
              <a:t>so more the “depth” more the number of layers making up the model.</a:t>
            </a:r>
            <a:endParaRPr sz="1500" dirty="0"/>
          </a:p>
          <a:p>
            <a:pPr marL="0" indent="0"/>
            <a:r>
              <a:rPr lang="en-US" sz="1500" dirty="0"/>
              <a:t>This successive-processing-layered structure is termed as </a:t>
            </a:r>
            <a:r>
              <a:rPr lang="en-US" sz="1500" b="1" dirty="0"/>
              <a:t>Neural network/neural net.</a:t>
            </a:r>
            <a:endParaRPr sz="1500" b="1" dirty="0"/>
          </a:p>
          <a:p>
            <a:pPr marL="0" indent="0"/>
            <a:endParaRPr sz="1500" dirty="0"/>
          </a:p>
          <a:p>
            <a:pPr marL="0" indent="0"/>
            <a:endParaRPr sz="1500" dirty="0"/>
          </a:p>
        </p:txBody>
      </p:sp>
      <p:sp>
        <p:nvSpPr>
          <p:cNvPr id="719" name="Google Shape;719;p69"/>
          <p:cNvSpPr txBox="1">
            <a:spLocks noGrp="1"/>
          </p:cNvSpPr>
          <p:nvPr>
            <p:ph type="sldNum" idx="12"/>
          </p:nvPr>
        </p:nvSpPr>
        <p:spPr>
          <a:xfrm>
            <a:off x="8471220" y="4960629"/>
            <a:ext cx="245475" cy="107775"/>
          </a:xfrm>
          <a:prstGeom prst="rect">
            <a:avLst/>
          </a:prstGeom>
          <a:noFill/>
          <a:ln>
            <a:noFill/>
          </a:ln>
        </p:spPr>
        <p:txBody>
          <a:bodyPr spcFirstLastPara="1" wrap="square" lIns="0" tIns="0" rIns="0" bIns="0" anchor="ctr" anchorCtr="0">
            <a:noAutofit/>
          </a:bodyPr>
          <a:lstStyle/>
          <a:p>
            <a:fld id="{00000000-1234-1234-1234-123412341234}" type="slidenum">
              <a:rPr lang="en-US"/>
              <a:pPr/>
              <a:t>24</a:t>
            </a:fld>
            <a:endParaRPr/>
          </a:p>
        </p:txBody>
      </p:sp>
      <p:pic>
        <p:nvPicPr>
          <p:cNvPr id="720" name="Google Shape;720;p69"/>
          <p:cNvPicPr preferRelativeResize="0"/>
          <p:nvPr/>
        </p:nvPicPr>
        <p:blipFill>
          <a:blip r:embed="rId5">
            <a:alphaModFix/>
          </a:blip>
          <a:stretch>
            <a:fillRect/>
          </a:stretch>
        </p:blipFill>
        <p:spPr>
          <a:xfrm>
            <a:off x="2634460" y="2440913"/>
            <a:ext cx="3875081" cy="1267988"/>
          </a:xfrm>
          <a:prstGeom prst="rect">
            <a:avLst/>
          </a:prstGeom>
          <a:noFill/>
          <a:ln>
            <a:noFill/>
          </a:ln>
        </p:spPr>
      </p:pic>
      <p:sp>
        <p:nvSpPr>
          <p:cNvPr id="721" name="Google Shape;721;p69"/>
          <p:cNvSpPr txBox="1"/>
          <p:nvPr/>
        </p:nvSpPr>
        <p:spPr>
          <a:xfrm>
            <a:off x="503663" y="1022588"/>
            <a:ext cx="6975000" cy="351000"/>
          </a:xfrm>
          <a:prstGeom prst="rect">
            <a:avLst/>
          </a:prstGeom>
          <a:noFill/>
          <a:ln>
            <a:noFill/>
          </a:ln>
        </p:spPr>
        <p:txBody>
          <a:bodyPr spcFirstLastPara="1" wrap="square" lIns="68569" tIns="68569" rIns="68569" bIns="68569" anchor="t" anchorCtr="0">
            <a:noAutofit/>
          </a:bodyPr>
          <a:lstStyle/>
          <a:p>
            <a:r>
              <a:rPr lang="en-US" i="1" dirty="0">
                <a:solidFill>
                  <a:schemeClr val="accent2"/>
                </a:solidFill>
                <a:latin typeface="Lato"/>
                <a:ea typeface="Lato"/>
                <a:cs typeface="Lato"/>
                <a:sym typeface="Lato"/>
              </a:rPr>
              <a:t>WHAT IS DEEP LEARNING ?</a:t>
            </a:r>
            <a:endParaRPr i="1" dirty="0">
              <a:solidFill>
                <a:schemeClr val="accent2"/>
              </a:solidFill>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BC2DE0F8-3BBD-4002-BC37-1D2FDA0A75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5382"/>
    </mc:Choice>
    <mc:Fallback xmlns="">
      <p:transition spd="slow" advTm="105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0"/>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p>
            <a:pPr>
              <a:buSzPts val="2400"/>
            </a:pPr>
            <a:r>
              <a:rPr lang="en-US" dirty="0"/>
              <a:t>DEEP LEARNING</a:t>
            </a:r>
            <a:endParaRPr dirty="0"/>
          </a:p>
        </p:txBody>
      </p:sp>
      <p:sp>
        <p:nvSpPr>
          <p:cNvPr id="727" name="Google Shape;727;p70"/>
          <p:cNvSpPr txBox="1">
            <a:spLocks noGrp="1"/>
          </p:cNvSpPr>
          <p:nvPr>
            <p:ph type="body" idx="1"/>
          </p:nvPr>
        </p:nvSpPr>
        <p:spPr>
          <a:xfrm>
            <a:off x="499350" y="1450256"/>
            <a:ext cx="8310375" cy="3339900"/>
          </a:xfrm>
          <a:prstGeom prst="rect">
            <a:avLst/>
          </a:prstGeom>
          <a:noFill/>
          <a:ln>
            <a:noFill/>
          </a:ln>
        </p:spPr>
        <p:txBody>
          <a:bodyPr spcFirstLastPara="1" wrap="square" lIns="0" tIns="0" rIns="0" bIns="0" anchor="t" anchorCtr="0">
            <a:noAutofit/>
          </a:bodyPr>
          <a:lstStyle/>
          <a:p>
            <a:pPr marL="0" indent="0"/>
            <a:r>
              <a:rPr lang="en-US" sz="1500" b="1"/>
              <a:t>The systems </a:t>
            </a:r>
            <a:r>
              <a:rPr lang="en-US" sz="1500"/>
              <a:t>structured in successive linear layers that make up the Deep Learning models a</a:t>
            </a:r>
            <a:r>
              <a:rPr lang="en-US" sz="1500" b="1"/>
              <a:t>re called neural networks.</a:t>
            </a:r>
            <a:endParaRPr sz="1500" b="1"/>
          </a:p>
          <a:p>
            <a:pPr marL="0" indent="0"/>
            <a:endParaRPr sz="1500" b="1"/>
          </a:p>
          <a:p>
            <a:pPr marL="0" indent="0"/>
            <a:endParaRPr sz="1500"/>
          </a:p>
          <a:p>
            <a:pPr marL="0" indent="0"/>
            <a:r>
              <a:rPr lang="en-US" sz="1500"/>
              <a:t>Its name arises from the fact that some of the concepts that determine its learning process is </a:t>
            </a:r>
            <a:r>
              <a:rPr lang="en-US" sz="1500" b="1"/>
              <a:t>inspired</a:t>
            </a:r>
            <a:r>
              <a:rPr lang="en-US" sz="1500"/>
              <a:t> </a:t>
            </a:r>
            <a:r>
              <a:rPr lang="en-US" sz="1500" b="1"/>
              <a:t>by</a:t>
            </a:r>
            <a:r>
              <a:rPr lang="en-US" sz="1500"/>
              <a:t> existing knowledge about the </a:t>
            </a:r>
            <a:r>
              <a:rPr lang="en-US" sz="1500" b="1"/>
              <a:t>functioning of the brain</a:t>
            </a:r>
            <a:r>
              <a:rPr lang="en-US" sz="1500"/>
              <a:t>.</a:t>
            </a:r>
            <a:endParaRPr sz="1500"/>
          </a:p>
          <a:p>
            <a:pPr marL="0" indent="0"/>
            <a:r>
              <a:rPr lang="en-US" sz="1500"/>
              <a:t>However, neural networks cannot be considered as systems that model the learning of the brain.</a:t>
            </a:r>
            <a:endParaRPr sz="1500"/>
          </a:p>
          <a:p>
            <a:pPr marL="0" indent="0"/>
            <a:r>
              <a:rPr lang="en-US" sz="1500"/>
              <a:t>It can be said that they are </a:t>
            </a:r>
            <a:r>
              <a:rPr lang="en-US" sz="1500" b="1"/>
              <a:t>computational models that try to imitate its behavior remotely and crudely.</a:t>
            </a:r>
            <a:endParaRPr sz="1500" b="1"/>
          </a:p>
        </p:txBody>
      </p:sp>
      <p:sp>
        <p:nvSpPr>
          <p:cNvPr id="728" name="Google Shape;728;p70"/>
          <p:cNvSpPr txBox="1">
            <a:spLocks noGrp="1"/>
          </p:cNvSpPr>
          <p:nvPr>
            <p:ph type="sldNum" idx="12"/>
          </p:nvPr>
        </p:nvSpPr>
        <p:spPr>
          <a:xfrm>
            <a:off x="8471220" y="4960629"/>
            <a:ext cx="245475" cy="107775"/>
          </a:xfrm>
          <a:prstGeom prst="rect">
            <a:avLst/>
          </a:prstGeom>
          <a:noFill/>
          <a:ln>
            <a:noFill/>
          </a:ln>
        </p:spPr>
        <p:txBody>
          <a:bodyPr spcFirstLastPara="1" wrap="square" lIns="0" tIns="0" rIns="0" bIns="0" anchor="ctr" anchorCtr="0">
            <a:noAutofit/>
          </a:bodyPr>
          <a:lstStyle/>
          <a:p>
            <a:fld id="{00000000-1234-1234-1234-123412341234}" type="slidenum">
              <a:rPr lang="en-US"/>
              <a:pPr/>
              <a:t>25</a:t>
            </a:fld>
            <a:endParaRPr/>
          </a:p>
        </p:txBody>
      </p:sp>
      <p:pic>
        <p:nvPicPr>
          <p:cNvPr id="729" name="Google Shape;729;p70"/>
          <p:cNvPicPr preferRelativeResize="0"/>
          <p:nvPr/>
        </p:nvPicPr>
        <p:blipFill rotWithShape="1">
          <a:blip r:embed="rId5">
            <a:alphaModFix/>
          </a:blip>
          <a:srcRect b="53053"/>
          <a:stretch/>
        </p:blipFill>
        <p:spPr>
          <a:xfrm>
            <a:off x="6679351" y="2129577"/>
            <a:ext cx="1862981" cy="895210"/>
          </a:xfrm>
          <a:prstGeom prst="rect">
            <a:avLst/>
          </a:prstGeom>
          <a:noFill/>
          <a:ln>
            <a:noFill/>
          </a:ln>
        </p:spPr>
      </p:pic>
      <p:pic>
        <p:nvPicPr>
          <p:cNvPr id="730" name="Google Shape;730;p70"/>
          <p:cNvPicPr preferRelativeResize="0"/>
          <p:nvPr/>
        </p:nvPicPr>
        <p:blipFill rotWithShape="1">
          <a:blip r:embed="rId5">
            <a:alphaModFix/>
          </a:blip>
          <a:srcRect t="53122"/>
          <a:stretch/>
        </p:blipFill>
        <p:spPr>
          <a:xfrm>
            <a:off x="4784532" y="2130131"/>
            <a:ext cx="1862981" cy="893907"/>
          </a:xfrm>
          <a:prstGeom prst="rect">
            <a:avLst/>
          </a:prstGeom>
          <a:noFill/>
          <a:ln>
            <a:noFill/>
          </a:ln>
        </p:spPr>
      </p:pic>
      <p:pic>
        <p:nvPicPr>
          <p:cNvPr id="731" name="Google Shape;731;p70"/>
          <p:cNvPicPr preferRelativeResize="0"/>
          <p:nvPr/>
        </p:nvPicPr>
        <p:blipFill>
          <a:blip r:embed="rId6">
            <a:alphaModFix/>
          </a:blip>
          <a:stretch>
            <a:fillRect/>
          </a:stretch>
        </p:blipFill>
        <p:spPr>
          <a:xfrm>
            <a:off x="2080969" y="2153129"/>
            <a:ext cx="2491031" cy="848081"/>
          </a:xfrm>
          <a:prstGeom prst="rect">
            <a:avLst/>
          </a:prstGeom>
          <a:noFill/>
          <a:ln>
            <a:noFill/>
          </a:ln>
        </p:spPr>
      </p:pic>
      <p:sp>
        <p:nvSpPr>
          <p:cNvPr id="732" name="Google Shape;732;p70"/>
          <p:cNvSpPr txBox="1"/>
          <p:nvPr/>
        </p:nvSpPr>
        <p:spPr>
          <a:xfrm>
            <a:off x="503663" y="1022588"/>
            <a:ext cx="6975000" cy="351000"/>
          </a:xfrm>
          <a:prstGeom prst="rect">
            <a:avLst/>
          </a:prstGeom>
          <a:noFill/>
          <a:ln>
            <a:noFill/>
          </a:ln>
        </p:spPr>
        <p:txBody>
          <a:bodyPr spcFirstLastPara="1" wrap="square" lIns="68569" tIns="68569" rIns="68569" bIns="68569" anchor="t" anchorCtr="0">
            <a:noAutofit/>
          </a:bodyPr>
          <a:lstStyle/>
          <a:p>
            <a:r>
              <a:rPr lang="en-US" i="1" dirty="0">
                <a:solidFill>
                  <a:schemeClr val="accent2"/>
                </a:solidFill>
                <a:latin typeface="Lato"/>
                <a:ea typeface="Lato"/>
                <a:cs typeface="Lato"/>
                <a:sym typeface="Lato"/>
              </a:rPr>
              <a:t>WHAT DOES NEURAL NETWORK DO?</a:t>
            </a:r>
            <a:endParaRPr i="1" dirty="0">
              <a:solidFill>
                <a:schemeClr val="accent2"/>
              </a:solidFill>
              <a:latin typeface="Lato"/>
              <a:ea typeface="Lato"/>
              <a:cs typeface="Lato"/>
              <a:sym typeface="Lato"/>
            </a:endParaRPr>
          </a:p>
        </p:txBody>
      </p:sp>
      <p:pic>
        <p:nvPicPr>
          <p:cNvPr id="3" name="Audio 2">
            <a:hlinkClick r:id="" action="ppaction://media"/>
            <a:extLst>
              <a:ext uri="{FF2B5EF4-FFF2-40B4-BE49-F238E27FC236}">
                <a16:creationId xmlns:a16="http://schemas.microsoft.com/office/drawing/2014/main" id="{D1343E8A-120F-48F1-A834-D22175146D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394"/>
    </mc:Choice>
    <mc:Fallback xmlns="">
      <p:transition spd="slow" advTm="99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4"/>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lvl="0" indent="0" algn="ctr" rtl="0">
              <a:spcBef>
                <a:spcPts val="1200"/>
              </a:spcBef>
              <a:spcAft>
                <a:spcPts val="0"/>
              </a:spcAft>
              <a:buNone/>
            </a:pPr>
            <a:r>
              <a:rPr lang="en" dirty="0"/>
              <a:t>5. </a:t>
            </a:r>
            <a:r>
              <a:rPr lang="en-US" dirty="0"/>
              <a:t>Natural Language Processing</a:t>
            </a:r>
            <a:endParaRPr dirty="0"/>
          </a:p>
        </p:txBody>
      </p:sp>
      <p:pic>
        <p:nvPicPr>
          <p:cNvPr id="3" name="Audio 2">
            <a:hlinkClick r:id="" action="ppaction://media"/>
            <a:extLst>
              <a:ext uri="{FF2B5EF4-FFF2-40B4-BE49-F238E27FC236}">
                <a16:creationId xmlns:a16="http://schemas.microsoft.com/office/drawing/2014/main" id="{0AC2B9CA-8DD9-4AE2-BFE3-7D08D315E7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22963755"/>
      </p:ext>
    </p:extLst>
  </p:cSld>
  <p:clrMapOvr>
    <a:masterClrMapping/>
  </p:clrMapOvr>
  <mc:AlternateContent xmlns:mc="http://schemas.openxmlformats.org/markup-compatibility/2006" xmlns:p14="http://schemas.microsoft.com/office/powerpoint/2010/main">
    <mc:Choice Requires="p14">
      <p:transition spd="slow" p14:dur="2000" advTm="29940"/>
    </mc:Choice>
    <mc:Fallback xmlns="">
      <p:transition spd="slow" advTm="29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82"/>
          <p:cNvSpPr txBox="1">
            <a:spLocks noGrp="1"/>
          </p:cNvSpPr>
          <p:nvPr>
            <p:ph type="title"/>
          </p:nvPr>
        </p:nvSpPr>
        <p:spPr>
          <a:xfrm>
            <a:off x="516192" y="261967"/>
            <a:ext cx="8438700" cy="6423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2200"/>
              <a:buFont typeface="Lato"/>
              <a:buNone/>
            </a:pPr>
            <a:r>
              <a:rPr lang="en-US" sz="1800" dirty="0"/>
              <a:t>NATURAL LANGUAGE PROCESSING</a:t>
            </a:r>
            <a:endParaRPr sz="1800" b="0" i="0" u="none" strike="noStrike" cap="none" dirty="0">
              <a:solidFill>
                <a:schemeClr val="accent1"/>
              </a:solidFill>
              <a:latin typeface="Lato"/>
              <a:ea typeface="Lato"/>
              <a:cs typeface="Lato"/>
              <a:sym typeface="Lato"/>
            </a:endParaRPr>
          </a:p>
        </p:txBody>
      </p:sp>
      <p:sp>
        <p:nvSpPr>
          <p:cNvPr id="793" name="Google Shape;793;p82"/>
          <p:cNvSpPr txBox="1">
            <a:spLocks noGrp="1"/>
          </p:cNvSpPr>
          <p:nvPr>
            <p:ph type="body" idx="1"/>
          </p:nvPr>
        </p:nvSpPr>
        <p:spPr>
          <a:xfrm>
            <a:off x="516192" y="1203750"/>
            <a:ext cx="8293608" cy="375687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rgbClr val="646464"/>
              </a:buClr>
              <a:buSzPts val="1400"/>
              <a:buFont typeface="Arial"/>
              <a:buNone/>
            </a:pPr>
            <a:r>
              <a:rPr lang="en-US" b="1" dirty="0"/>
              <a:t>NLP </a:t>
            </a:r>
            <a:r>
              <a:rPr lang="en-US" dirty="0"/>
              <a:t>or </a:t>
            </a:r>
            <a:r>
              <a:rPr lang="en-US" b="1" i="1" dirty="0"/>
              <a:t>Natural Language Processing</a:t>
            </a:r>
            <a:r>
              <a:rPr lang="en-US" dirty="0"/>
              <a:t> is:</a:t>
            </a:r>
            <a:endParaRPr dirty="0"/>
          </a:p>
          <a:p>
            <a:pPr marL="0" lvl="0" indent="0" algn="l" rtl="0">
              <a:lnSpc>
                <a:spcPct val="110000"/>
              </a:lnSpc>
              <a:spcBef>
                <a:spcPts val="0"/>
              </a:spcBef>
              <a:spcAft>
                <a:spcPts val="0"/>
              </a:spcAft>
              <a:buClr>
                <a:srgbClr val="646464"/>
              </a:buClr>
              <a:buSzPts val="1400"/>
              <a:buFont typeface="Arial"/>
              <a:buNone/>
            </a:pPr>
            <a:endParaRPr dirty="0"/>
          </a:p>
          <a:p>
            <a:pPr marL="457200" lvl="0" indent="-323850" algn="l" rtl="0">
              <a:lnSpc>
                <a:spcPct val="150000"/>
              </a:lnSpc>
              <a:spcBef>
                <a:spcPts val="0"/>
              </a:spcBef>
              <a:spcAft>
                <a:spcPts val="0"/>
              </a:spcAft>
              <a:buSzPts val="1500"/>
              <a:buChar char="●"/>
            </a:pPr>
            <a:r>
              <a:rPr lang="en-US" dirty="0">
                <a:highlight>
                  <a:srgbClr val="FFFFFF"/>
                </a:highlight>
              </a:rPr>
              <a:t>Focused on the enabling the computers to </a:t>
            </a:r>
            <a:r>
              <a:rPr lang="en-US" u="sng" dirty="0">
                <a:highlight>
                  <a:srgbClr val="FFFFFF"/>
                </a:highlight>
              </a:rPr>
              <a:t>understand and interpret the human language.</a:t>
            </a:r>
            <a:r>
              <a:rPr lang="en-US" dirty="0">
                <a:highlight>
                  <a:srgbClr val="FFFFFF"/>
                </a:highlight>
              </a:rPr>
              <a:t> </a:t>
            </a:r>
            <a:endParaRPr dirty="0">
              <a:highlight>
                <a:srgbClr val="FFFFFF"/>
              </a:highlight>
            </a:endParaRPr>
          </a:p>
          <a:p>
            <a:pPr marL="457200" lvl="0" indent="-323850" algn="l" rtl="0">
              <a:lnSpc>
                <a:spcPct val="150000"/>
              </a:lnSpc>
              <a:spcBef>
                <a:spcPts val="0"/>
              </a:spcBef>
              <a:spcAft>
                <a:spcPts val="0"/>
              </a:spcAft>
              <a:buSzPts val="1500"/>
              <a:buChar char="●"/>
            </a:pPr>
            <a:r>
              <a:rPr lang="en-US" dirty="0">
                <a:highlight>
                  <a:srgbClr val="FFFFFF"/>
                </a:highlight>
              </a:rPr>
              <a:t>Some part of it comes under narrow-AI and considered difficult problem in computer science.</a:t>
            </a:r>
            <a:endParaRPr dirty="0">
              <a:highlight>
                <a:srgbClr val="FFFFFF"/>
              </a:highlight>
            </a:endParaRPr>
          </a:p>
          <a:p>
            <a:pPr marL="457200" lvl="0" indent="-323850" algn="l" rtl="0">
              <a:lnSpc>
                <a:spcPct val="150000"/>
              </a:lnSpc>
              <a:spcBef>
                <a:spcPts val="0"/>
              </a:spcBef>
              <a:spcAft>
                <a:spcPts val="0"/>
              </a:spcAft>
              <a:buSzPts val="1500"/>
              <a:buChar char="●"/>
            </a:pPr>
            <a:r>
              <a:rPr lang="en-US" dirty="0">
                <a:highlight>
                  <a:srgbClr val="FFFFFF"/>
                </a:highlight>
              </a:rPr>
              <a:t>Used to create systems:</a:t>
            </a:r>
            <a:endParaRPr dirty="0">
              <a:highlight>
                <a:srgbClr val="FFFFFF"/>
              </a:highlight>
            </a:endParaRPr>
          </a:p>
          <a:p>
            <a:pPr marL="914400" lvl="1" indent="-323850" algn="l" rtl="0">
              <a:lnSpc>
                <a:spcPct val="110000"/>
              </a:lnSpc>
              <a:spcBef>
                <a:spcPts val="0"/>
              </a:spcBef>
              <a:spcAft>
                <a:spcPts val="0"/>
              </a:spcAft>
              <a:buSzPts val="1500"/>
              <a:buChar char="○"/>
            </a:pPr>
            <a:r>
              <a:rPr lang="en-US" dirty="0">
                <a:highlight>
                  <a:srgbClr val="FFFFFF"/>
                </a:highlight>
              </a:rPr>
              <a:t>Speech recognition</a:t>
            </a:r>
            <a:endParaRPr dirty="0">
              <a:highlight>
                <a:srgbClr val="FFFFFF"/>
              </a:highlight>
            </a:endParaRPr>
          </a:p>
          <a:p>
            <a:pPr marL="914400" lvl="1" indent="-323850" algn="l" rtl="0">
              <a:lnSpc>
                <a:spcPct val="110000"/>
              </a:lnSpc>
              <a:spcBef>
                <a:spcPts val="0"/>
              </a:spcBef>
              <a:spcAft>
                <a:spcPts val="0"/>
              </a:spcAft>
              <a:buSzPts val="1500"/>
              <a:buChar char="○"/>
            </a:pPr>
            <a:r>
              <a:rPr lang="en-US" dirty="0">
                <a:highlight>
                  <a:srgbClr val="FFFFFF"/>
                </a:highlight>
              </a:rPr>
              <a:t>Document summarization</a:t>
            </a:r>
            <a:endParaRPr dirty="0">
              <a:highlight>
                <a:srgbClr val="FFFFFF"/>
              </a:highlight>
            </a:endParaRPr>
          </a:p>
          <a:p>
            <a:pPr marL="914400" lvl="1" indent="-323850" algn="l" rtl="0">
              <a:lnSpc>
                <a:spcPct val="110000"/>
              </a:lnSpc>
              <a:spcBef>
                <a:spcPts val="0"/>
              </a:spcBef>
              <a:spcAft>
                <a:spcPts val="0"/>
              </a:spcAft>
              <a:buSzPts val="1500"/>
              <a:buChar char="○"/>
            </a:pPr>
            <a:r>
              <a:rPr lang="en-US" dirty="0">
                <a:highlight>
                  <a:srgbClr val="FFFFFF"/>
                </a:highlight>
              </a:rPr>
              <a:t>Language translation</a:t>
            </a:r>
            <a:endParaRPr dirty="0">
              <a:highlight>
                <a:srgbClr val="FFFFFF"/>
              </a:highlight>
            </a:endParaRPr>
          </a:p>
          <a:p>
            <a:pPr marL="914400" lvl="1" indent="-323850" algn="l" rtl="0">
              <a:lnSpc>
                <a:spcPct val="110000"/>
              </a:lnSpc>
              <a:spcBef>
                <a:spcPts val="0"/>
              </a:spcBef>
              <a:spcAft>
                <a:spcPts val="0"/>
              </a:spcAft>
              <a:buSzPts val="1500"/>
              <a:buChar char="○"/>
            </a:pPr>
            <a:r>
              <a:rPr lang="en-US" dirty="0">
                <a:highlight>
                  <a:srgbClr val="FFFFFF"/>
                </a:highlight>
              </a:rPr>
              <a:t>Spam detection</a:t>
            </a:r>
            <a:endParaRPr dirty="0">
              <a:highlight>
                <a:srgbClr val="FFFFFF"/>
              </a:highlight>
            </a:endParaRPr>
          </a:p>
          <a:p>
            <a:pPr marL="914400" lvl="1" indent="-323850" algn="l" rtl="0">
              <a:lnSpc>
                <a:spcPct val="110000"/>
              </a:lnSpc>
              <a:spcBef>
                <a:spcPts val="0"/>
              </a:spcBef>
              <a:spcAft>
                <a:spcPts val="0"/>
              </a:spcAft>
              <a:buSzPts val="1500"/>
              <a:buChar char="○"/>
            </a:pPr>
            <a:r>
              <a:rPr lang="en-US" dirty="0">
                <a:highlight>
                  <a:srgbClr val="FFFFFF"/>
                </a:highlight>
              </a:rPr>
              <a:t>Named entity recognition</a:t>
            </a:r>
            <a:endParaRPr dirty="0">
              <a:highlight>
                <a:srgbClr val="FFFFFF"/>
              </a:highlight>
            </a:endParaRPr>
          </a:p>
          <a:p>
            <a:pPr marL="914400" lvl="1" indent="-323850" algn="l" rtl="0">
              <a:lnSpc>
                <a:spcPct val="110000"/>
              </a:lnSpc>
              <a:spcBef>
                <a:spcPts val="0"/>
              </a:spcBef>
              <a:spcAft>
                <a:spcPts val="0"/>
              </a:spcAft>
              <a:buSzPts val="1500"/>
              <a:buChar char="○"/>
            </a:pPr>
            <a:r>
              <a:rPr lang="en-US" dirty="0">
                <a:highlight>
                  <a:srgbClr val="FFFFFF"/>
                </a:highlight>
              </a:rPr>
              <a:t>Question answering</a:t>
            </a:r>
            <a:endParaRPr dirty="0">
              <a:highlight>
                <a:srgbClr val="FFFFFF"/>
              </a:highlight>
            </a:endParaRPr>
          </a:p>
          <a:p>
            <a:pPr marL="914400" lvl="1" indent="-323850" algn="l" rtl="0">
              <a:lnSpc>
                <a:spcPct val="100000"/>
              </a:lnSpc>
              <a:spcBef>
                <a:spcPts val="0"/>
              </a:spcBef>
              <a:spcAft>
                <a:spcPts val="0"/>
              </a:spcAft>
              <a:buSzPts val="1500"/>
              <a:buChar char="○"/>
            </a:pPr>
            <a:r>
              <a:rPr lang="en-US" dirty="0">
                <a:highlight>
                  <a:srgbClr val="FFFFFF"/>
                </a:highlight>
              </a:rPr>
              <a:t>Autocomplete, predictive typing</a:t>
            </a:r>
            <a:r>
              <a:rPr lang="en-US" b="1" dirty="0">
                <a:highlight>
                  <a:srgbClr val="FFFFFF"/>
                </a:highlight>
              </a:rPr>
              <a:t> </a:t>
            </a:r>
            <a:r>
              <a:rPr lang="en-US" dirty="0">
                <a:highlight>
                  <a:srgbClr val="FFFFFF"/>
                </a:highlight>
              </a:rPr>
              <a:t>and so on.</a:t>
            </a:r>
          </a:p>
          <a:p>
            <a:pPr marL="590550" lvl="1" indent="0" algn="l" rtl="0">
              <a:lnSpc>
                <a:spcPct val="100000"/>
              </a:lnSpc>
              <a:spcBef>
                <a:spcPts val="0"/>
              </a:spcBef>
              <a:spcAft>
                <a:spcPts val="0"/>
              </a:spcAft>
              <a:buSzPts val="1500"/>
              <a:buNone/>
            </a:pPr>
            <a:endParaRPr dirty="0">
              <a:highlight>
                <a:srgbClr val="FFFFFF"/>
              </a:highlight>
            </a:endParaRPr>
          </a:p>
        </p:txBody>
      </p:sp>
      <p:sp>
        <p:nvSpPr>
          <p:cNvPr id="794" name="Google Shape;794;p82"/>
          <p:cNvSpPr txBox="1">
            <a:spLocks noGrp="1"/>
          </p:cNvSpPr>
          <p:nvPr>
            <p:ph type="sldNum" idx="12"/>
          </p:nvPr>
        </p:nvSpPr>
        <p:spPr>
          <a:xfrm>
            <a:off x="8519467" y="4960629"/>
            <a:ext cx="245700" cy="107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700">
                <a:solidFill>
                  <a:schemeClr val="accent1"/>
                </a:solidFill>
                <a:latin typeface="Lato"/>
                <a:ea typeface="Lato"/>
                <a:cs typeface="Lato"/>
                <a:sym typeface="Lato"/>
              </a:rPr>
              <a:t>27</a:t>
            </a:fld>
            <a:endParaRPr sz="700">
              <a:solidFill>
                <a:schemeClr val="accent1"/>
              </a:solidFill>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15CF939F-C1B0-4E9A-83F6-89EDB77D8D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137"/>
    </mc:Choice>
    <mc:Fallback xmlns="">
      <p:transition spd="slow" advTm="128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3"/>
          <p:cNvSpPr txBox="1">
            <a:spLocks noGrp="1"/>
          </p:cNvSpPr>
          <p:nvPr>
            <p:ph type="title"/>
          </p:nvPr>
        </p:nvSpPr>
        <p:spPr>
          <a:xfrm>
            <a:off x="499343" y="164398"/>
            <a:ext cx="8244607" cy="642305"/>
          </a:xfrm>
          <a:prstGeom prst="rect">
            <a:avLst/>
          </a:prstGeom>
          <a:noFill/>
          <a:ln>
            <a:noFill/>
          </a:ln>
        </p:spPr>
        <p:txBody>
          <a:bodyPr spcFirstLastPara="1" wrap="square" lIns="0" tIns="0" rIns="0" bIns="0" anchor="b" anchorCtr="0">
            <a:noAutofit/>
          </a:bodyPr>
          <a:lstStyle/>
          <a:p>
            <a:pPr lvl="0">
              <a:buSzPts val="1800"/>
            </a:pPr>
            <a:r>
              <a:rPr lang="en-US" dirty="0"/>
              <a:t>NATURAL LANGUAGE PROCESSING</a:t>
            </a:r>
            <a:endParaRPr dirty="0"/>
          </a:p>
        </p:txBody>
      </p:sp>
      <p:sp>
        <p:nvSpPr>
          <p:cNvPr id="800" name="Google Shape;800;p83"/>
          <p:cNvSpPr txBox="1">
            <a:spLocks noGrp="1"/>
          </p:cNvSpPr>
          <p:nvPr>
            <p:ph type="body" idx="1"/>
          </p:nvPr>
        </p:nvSpPr>
        <p:spPr>
          <a:xfrm>
            <a:off x="1379500" y="2999225"/>
            <a:ext cx="2781000" cy="1671900"/>
          </a:xfrm>
          <a:prstGeom prst="rect">
            <a:avLst/>
          </a:prstGeom>
          <a:solidFill>
            <a:schemeClr val="accent1"/>
          </a:solidFill>
          <a:ln>
            <a:noFill/>
          </a:ln>
        </p:spPr>
        <p:txBody>
          <a:bodyPr spcFirstLastPara="1" wrap="square" lIns="89150" tIns="102875" rIns="0" bIns="0" anchor="t" anchorCtr="0">
            <a:noAutofit/>
          </a:bodyPr>
          <a:lstStyle/>
          <a:p>
            <a:pPr marL="0" lvl="0" indent="0" algn="l" rtl="0">
              <a:lnSpc>
                <a:spcPct val="110000"/>
              </a:lnSpc>
              <a:spcBef>
                <a:spcPts val="0"/>
              </a:spcBef>
              <a:spcAft>
                <a:spcPts val="0"/>
              </a:spcAft>
              <a:buNone/>
            </a:pPr>
            <a:r>
              <a:rPr lang="en-US" sz="1500" dirty="0">
                <a:solidFill>
                  <a:schemeClr val="lt1"/>
                </a:solidFill>
              </a:rPr>
              <a:t>Applies algorithms to identify and extract the natural language rules such that the unstructured </a:t>
            </a:r>
            <a:r>
              <a:rPr lang="en-US" sz="1500" dirty="0">
                <a:solidFill>
                  <a:schemeClr val="lt1"/>
                </a:solidFill>
                <a:uFill>
                  <a:noFill/>
                </a:uFill>
                <a:hlinkClick r:id="rId5"/>
              </a:rPr>
              <a:t>language data</a:t>
            </a:r>
            <a:r>
              <a:rPr lang="en-US" sz="1500" dirty="0">
                <a:solidFill>
                  <a:schemeClr val="lt1"/>
                </a:solidFill>
              </a:rPr>
              <a:t> is converted into a form that computers can understand.</a:t>
            </a:r>
            <a:endParaRPr sz="1500" dirty="0">
              <a:solidFill>
                <a:schemeClr val="lt1"/>
              </a:solidFill>
            </a:endParaRPr>
          </a:p>
        </p:txBody>
      </p:sp>
      <p:sp>
        <p:nvSpPr>
          <p:cNvPr id="801" name="Google Shape;801;p83"/>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100"/>
              <a:t>28</a:t>
            </a:fld>
            <a:endParaRPr sz="1100"/>
          </a:p>
        </p:txBody>
      </p:sp>
      <p:sp>
        <p:nvSpPr>
          <p:cNvPr id="802" name="Google Shape;802;p83"/>
          <p:cNvSpPr txBox="1">
            <a:spLocks noGrp="1"/>
          </p:cNvSpPr>
          <p:nvPr>
            <p:ph type="body" idx="2"/>
          </p:nvPr>
        </p:nvSpPr>
        <p:spPr>
          <a:xfrm>
            <a:off x="5107025" y="2999325"/>
            <a:ext cx="2781000" cy="1671900"/>
          </a:xfrm>
          <a:prstGeom prst="rect">
            <a:avLst/>
          </a:prstGeom>
          <a:solidFill>
            <a:schemeClr val="accent1"/>
          </a:solidFill>
          <a:ln>
            <a:noFill/>
          </a:ln>
        </p:spPr>
        <p:txBody>
          <a:bodyPr spcFirstLastPara="1" wrap="square" lIns="89150" tIns="102875" rIns="0" bIns="0" anchor="t" anchorCtr="0">
            <a:noAutofit/>
          </a:bodyPr>
          <a:lstStyle/>
          <a:p>
            <a:pPr marL="63500" lvl="0" indent="0" algn="l" rtl="0">
              <a:lnSpc>
                <a:spcPct val="95000"/>
              </a:lnSpc>
              <a:spcBef>
                <a:spcPts val="0"/>
              </a:spcBef>
              <a:spcAft>
                <a:spcPts val="0"/>
              </a:spcAft>
              <a:buClr>
                <a:schemeClr val="lt2"/>
              </a:buClr>
              <a:buSzPts val="900"/>
              <a:buFont typeface="Arial"/>
              <a:buNone/>
            </a:pPr>
            <a:r>
              <a:rPr lang="en-US" sz="1500" dirty="0">
                <a:solidFill>
                  <a:schemeClr val="lt1"/>
                </a:solidFill>
              </a:rPr>
              <a:t>When the text has been provided, NLP technique will utilize algorithms to extract meaning associated with every sentence and collect the essential data from them.</a:t>
            </a:r>
            <a:endParaRPr sz="1500" dirty="0">
              <a:solidFill>
                <a:schemeClr val="lt1"/>
              </a:solidFill>
            </a:endParaRPr>
          </a:p>
        </p:txBody>
      </p:sp>
      <p:sp>
        <p:nvSpPr>
          <p:cNvPr id="803" name="Google Shape;803;p83"/>
          <p:cNvSpPr txBox="1"/>
          <p:nvPr/>
        </p:nvSpPr>
        <p:spPr>
          <a:xfrm>
            <a:off x="510700" y="1011150"/>
            <a:ext cx="59826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i="1" dirty="0">
                <a:solidFill>
                  <a:schemeClr val="accent2"/>
                </a:solidFill>
                <a:latin typeface="Lato"/>
                <a:ea typeface="Lato"/>
                <a:cs typeface="Lato"/>
                <a:sym typeface="Lato"/>
              </a:rPr>
              <a:t>HOW DOES NLP WORK?</a:t>
            </a:r>
            <a:endParaRPr i="1" dirty="0">
              <a:solidFill>
                <a:schemeClr val="accent2"/>
              </a:solidFill>
              <a:latin typeface="Lato"/>
              <a:ea typeface="Lato"/>
              <a:cs typeface="Lato"/>
              <a:sym typeface="Lato"/>
            </a:endParaRPr>
          </a:p>
        </p:txBody>
      </p:sp>
      <p:pic>
        <p:nvPicPr>
          <p:cNvPr id="804" name="Google Shape;804;p83"/>
          <p:cNvPicPr preferRelativeResize="0"/>
          <p:nvPr/>
        </p:nvPicPr>
        <p:blipFill>
          <a:blip r:embed="rId6">
            <a:alphaModFix/>
          </a:blip>
          <a:stretch>
            <a:fillRect/>
          </a:stretch>
        </p:blipFill>
        <p:spPr>
          <a:xfrm>
            <a:off x="1825750" y="1384801"/>
            <a:ext cx="1888500" cy="1671900"/>
          </a:xfrm>
          <a:prstGeom prst="rect">
            <a:avLst/>
          </a:prstGeom>
          <a:noFill/>
          <a:ln>
            <a:noFill/>
          </a:ln>
        </p:spPr>
      </p:pic>
      <p:pic>
        <p:nvPicPr>
          <p:cNvPr id="805" name="Google Shape;805;p83"/>
          <p:cNvPicPr preferRelativeResize="0"/>
          <p:nvPr/>
        </p:nvPicPr>
        <p:blipFill>
          <a:blip r:embed="rId7">
            <a:alphaModFix/>
          </a:blip>
          <a:stretch>
            <a:fillRect/>
          </a:stretch>
        </p:blipFill>
        <p:spPr>
          <a:xfrm>
            <a:off x="5739721" y="1410184"/>
            <a:ext cx="1515600" cy="1515600"/>
          </a:xfrm>
          <a:prstGeom prst="rect">
            <a:avLst/>
          </a:prstGeom>
          <a:noFill/>
          <a:ln>
            <a:noFill/>
          </a:ln>
        </p:spPr>
      </p:pic>
      <p:pic>
        <p:nvPicPr>
          <p:cNvPr id="2" name="Audio 1">
            <a:hlinkClick r:id="" action="ppaction://media"/>
            <a:extLst>
              <a:ext uri="{FF2B5EF4-FFF2-40B4-BE49-F238E27FC236}">
                <a16:creationId xmlns:a16="http://schemas.microsoft.com/office/drawing/2014/main" id="{AC89536A-778E-4AE5-BC0A-34BE8AF4240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360"/>
    </mc:Choice>
    <mc:Fallback xmlns="">
      <p:transition spd="slow" advTm="44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54DB-D57D-48CD-BA9E-6BD1833EBD8D}"/>
              </a:ext>
            </a:extLst>
          </p:cNvPr>
          <p:cNvSpPr>
            <a:spLocks noGrp="1"/>
          </p:cNvSpPr>
          <p:nvPr>
            <p:ph type="title"/>
          </p:nvPr>
        </p:nvSpPr>
        <p:spPr/>
        <p:txBody>
          <a:bodyPr/>
          <a:lstStyle/>
          <a:p>
            <a:r>
              <a:rPr lang="en-US" dirty="0"/>
              <a:t>NATURAL LANGUAGE PROCESSING</a:t>
            </a:r>
          </a:p>
        </p:txBody>
      </p:sp>
      <p:sp>
        <p:nvSpPr>
          <p:cNvPr id="8" name="Google Shape;803;p83">
            <a:extLst>
              <a:ext uri="{FF2B5EF4-FFF2-40B4-BE49-F238E27FC236}">
                <a16:creationId xmlns:a16="http://schemas.microsoft.com/office/drawing/2014/main" id="{19AFF60B-B11B-48E0-A3E7-7AA8D03ADA5D}"/>
              </a:ext>
            </a:extLst>
          </p:cNvPr>
          <p:cNvSpPr txBox="1"/>
          <p:nvPr/>
        </p:nvSpPr>
        <p:spPr>
          <a:xfrm>
            <a:off x="510700" y="1011150"/>
            <a:ext cx="5982600" cy="325500"/>
          </a:xfrm>
          <a:prstGeom prst="rect">
            <a:avLst/>
          </a:prstGeom>
          <a:noFill/>
          <a:ln>
            <a:noFill/>
          </a:ln>
        </p:spPr>
        <p:txBody>
          <a:bodyPr spcFirstLastPara="1" wrap="square" lIns="91425" tIns="91425" rIns="91425" bIns="91425" anchor="t" anchorCtr="0">
            <a:noAutofit/>
          </a:bodyPr>
          <a:lstStyle/>
          <a:p>
            <a:r>
              <a:rPr lang="en-US" i="1" dirty="0">
                <a:solidFill>
                  <a:schemeClr val="accent2"/>
                </a:solidFill>
                <a:latin typeface="Lato"/>
                <a:ea typeface="Lato"/>
                <a:cs typeface="Lato"/>
                <a:sym typeface="Lato"/>
              </a:rPr>
              <a:t>NLP vs ML vs DL</a:t>
            </a:r>
          </a:p>
          <a:p>
            <a:pPr marL="0" lvl="0" indent="0" algn="l" rtl="0">
              <a:spcBef>
                <a:spcPts val="0"/>
              </a:spcBef>
              <a:spcAft>
                <a:spcPts val="0"/>
              </a:spcAft>
              <a:buNone/>
            </a:pPr>
            <a:endParaRPr i="1" dirty="0">
              <a:solidFill>
                <a:schemeClr val="accent2"/>
              </a:solidFill>
              <a:latin typeface="Lato"/>
              <a:ea typeface="Lato"/>
              <a:cs typeface="Lato"/>
              <a:sym typeface="Lato"/>
            </a:endParaRPr>
          </a:p>
        </p:txBody>
      </p:sp>
      <p:pic>
        <p:nvPicPr>
          <p:cNvPr id="4" name="Picture 3">
            <a:extLst>
              <a:ext uri="{FF2B5EF4-FFF2-40B4-BE49-F238E27FC236}">
                <a16:creationId xmlns:a16="http://schemas.microsoft.com/office/drawing/2014/main" id="{BAE05466-E25D-4B93-B4F3-60EAF5737EBC}"/>
              </a:ext>
            </a:extLst>
          </p:cNvPr>
          <p:cNvPicPr>
            <a:picLocks noChangeAspect="1"/>
          </p:cNvPicPr>
          <p:nvPr/>
        </p:nvPicPr>
        <p:blipFill>
          <a:blip r:embed="rId5"/>
          <a:stretch>
            <a:fillRect/>
          </a:stretch>
        </p:blipFill>
        <p:spPr>
          <a:xfrm>
            <a:off x="2118973" y="1414709"/>
            <a:ext cx="4906053" cy="3190184"/>
          </a:xfrm>
          <a:prstGeom prst="rect">
            <a:avLst/>
          </a:prstGeom>
        </p:spPr>
      </p:pic>
      <p:pic>
        <p:nvPicPr>
          <p:cNvPr id="6" name="Audio 5">
            <a:hlinkClick r:id="" action="ppaction://media"/>
            <a:extLst>
              <a:ext uri="{FF2B5EF4-FFF2-40B4-BE49-F238E27FC236}">
                <a16:creationId xmlns:a16="http://schemas.microsoft.com/office/drawing/2014/main" id="{F03BB993-2524-4871-A646-5622B2A6E0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984566551"/>
      </p:ext>
    </p:extLst>
  </p:cSld>
  <p:clrMapOvr>
    <a:masterClrMapping/>
  </p:clrMapOvr>
  <mc:AlternateContent xmlns:mc="http://schemas.openxmlformats.org/markup-compatibility/2006" xmlns:p14="http://schemas.microsoft.com/office/powerpoint/2010/main">
    <mc:Choice Requires="p14">
      <p:transition spd="slow" p14:dur="2000" advTm="37881"/>
    </mc:Choice>
    <mc:Fallback xmlns="">
      <p:transition spd="slow" advTm="37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4"/>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lvl="0" indent="0" algn="ctr" rtl="0">
              <a:spcBef>
                <a:spcPts val="1200"/>
              </a:spcBef>
              <a:spcAft>
                <a:spcPts val="0"/>
              </a:spcAft>
              <a:buNone/>
            </a:pPr>
            <a:r>
              <a:rPr lang="en" dirty="0"/>
              <a:t>1. </a:t>
            </a:r>
            <a:r>
              <a:rPr lang="en-US" dirty="0"/>
              <a:t>Recap</a:t>
            </a:r>
            <a:endParaRPr dirty="0"/>
          </a:p>
        </p:txBody>
      </p:sp>
      <p:pic>
        <p:nvPicPr>
          <p:cNvPr id="3" name="Audio 2">
            <a:hlinkClick r:id="" action="ppaction://media"/>
            <a:extLst>
              <a:ext uri="{FF2B5EF4-FFF2-40B4-BE49-F238E27FC236}">
                <a16:creationId xmlns:a16="http://schemas.microsoft.com/office/drawing/2014/main" id="{7707ED76-F300-4265-8E8A-55F3B8E8B8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627"/>
    </mc:Choice>
    <mc:Fallback xmlns="">
      <p:transition spd="slow" advTm="6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54DB-D57D-48CD-BA9E-6BD1833EBD8D}"/>
              </a:ext>
            </a:extLst>
          </p:cNvPr>
          <p:cNvSpPr>
            <a:spLocks noGrp="1"/>
          </p:cNvSpPr>
          <p:nvPr>
            <p:ph type="title"/>
          </p:nvPr>
        </p:nvSpPr>
        <p:spPr/>
        <p:txBody>
          <a:bodyPr/>
          <a:lstStyle/>
          <a:p>
            <a:r>
              <a:rPr lang="en-US" dirty="0"/>
              <a:t>NATURAL LANGUAGE PROCESSING</a:t>
            </a:r>
          </a:p>
        </p:txBody>
      </p:sp>
      <p:pic>
        <p:nvPicPr>
          <p:cNvPr id="9" name="Picture 8">
            <a:extLst>
              <a:ext uri="{FF2B5EF4-FFF2-40B4-BE49-F238E27FC236}">
                <a16:creationId xmlns:a16="http://schemas.microsoft.com/office/drawing/2014/main" id="{446B6D89-7686-4BFE-8B2C-6543DAD5AFB9}"/>
              </a:ext>
            </a:extLst>
          </p:cNvPr>
          <p:cNvPicPr>
            <a:picLocks noChangeAspect="1"/>
          </p:cNvPicPr>
          <p:nvPr/>
        </p:nvPicPr>
        <p:blipFill>
          <a:blip r:embed="rId5"/>
          <a:stretch>
            <a:fillRect/>
          </a:stretch>
        </p:blipFill>
        <p:spPr>
          <a:xfrm>
            <a:off x="2118973" y="1414709"/>
            <a:ext cx="4906053" cy="3190184"/>
          </a:xfrm>
          <a:prstGeom prst="rect">
            <a:avLst/>
          </a:prstGeom>
        </p:spPr>
      </p:pic>
      <p:sp>
        <p:nvSpPr>
          <p:cNvPr id="8" name="Google Shape;803;p83">
            <a:extLst>
              <a:ext uri="{FF2B5EF4-FFF2-40B4-BE49-F238E27FC236}">
                <a16:creationId xmlns:a16="http://schemas.microsoft.com/office/drawing/2014/main" id="{19AFF60B-B11B-48E0-A3E7-7AA8D03ADA5D}"/>
              </a:ext>
            </a:extLst>
          </p:cNvPr>
          <p:cNvSpPr txBox="1"/>
          <p:nvPr/>
        </p:nvSpPr>
        <p:spPr>
          <a:xfrm>
            <a:off x="510700" y="1011150"/>
            <a:ext cx="59826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i="1" dirty="0">
                <a:solidFill>
                  <a:schemeClr val="accent2"/>
                </a:solidFill>
                <a:latin typeface="Lato"/>
                <a:ea typeface="Lato"/>
                <a:cs typeface="Lato"/>
                <a:sym typeface="Lato"/>
              </a:rPr>
              <a:t>NLP vs ML vs DL</a:t>
            </a:r>
            <a:endParaRPr i="1" dirty="0">
              <a:solidFill>
                <a:schemeClr val="accent2"/>
              </a:solidFill>
              <a:latin typeface="Lato"/>
              <a:ea typeface="Lato"/>
              <a:cs typeface="Lato"/>
              <a:sym typeface="Lato"/>
            </a:endParaRPr>
          </a:p>
        </p:txBody>
      </p:sp>
      <p:sp>
        <p:nvSpPr>
          <p:cNvPr id="3" name="TextBox 2">
            <a:extLst>
              <a:ext uri="{FF2B5EF4-FFF2-40B4-BE49-F238E27FC236}">
                <a16:creationId xmlns:a16="http://schemas.microsoft.com/office/drawing/2014/main" id="{14C279D6-D306-47BD-8756-647C58A76695}"/>
              </a:ext>
            </a:extLst>
          </p:cNvPr>
          <p:cNvSpPr txBox="1"/>
          <p:nvPr/>
        </p:nvSpPr>
        <p:spPr>
          <a:xfrm>
            <a:off x="2281917" y="3252853"/>
            <a:ext cx="1915888" cy="553998"/>
          </a:xfrm>
          <a:prstGeom prst="rect">
            <a:avLst/>
          </a:prstGeom>
          <a:noFill/>
        </p:spPr>
        <p:txBody>
          <a:bodyPr wrap="square" rtlCol="0">
            <a:spAutoFit/>
          </a:bodyPr>
          <a:lstStyle/>
          <a:p>
            <a:pPr algn="ctr"/>
            <a:r>
              <a:rPr lang="en-US" sz="1500" b="1" dirty="0">
                <a:solidFill>
                  <a:schemeClr val="tx1"/>
                </a:solidFill>
                <a:latin typeface="Lato" panose="020F0502020204030203" pitchFamily="34" charset="0"/>
                <a:ea typeface="Lato" panose="020F0502020204030203" pitchFamily="34" charset="0"/>
                <a:cs typeface="Lato" panose="020F0502020204030203" pitchFamily="34" charset="0"/>
              </a:rPr>
              <a:t>Named Entity Recognition (NER)</a:t>
            </a:r>
          </a:p>
        </p:txBody>
      </p:sp>
      <p:sp>
        <p:nvSpPr>
          <p:cNvPr id="4" name="TextBox 3">
            <a:extLst>
              <a:ext uri="{FF2B5EF4-FFF2-40B4-BE49-F238E27FC236}">
                <a16:creationId xmlns:a16="http://schemas.microsoft.com/office/drawing/2014/main" id="{CC23470F-D7CD-404A-94A9-67A193A17417}"/>
              </a:ext>
            </a:extLst>
          </p:cNvPr>
          <p:cNvSpPr txBox="1"/>
          <p:nvPr/>
        </p:nvSpPr>
        <p:spPr>
          <a:xfrm>
            <a:off x="5494151" y="3252853"/>
            <a:ext cx="1077686" cy="553998"/>
          </a:xfrm>
          <a:prstGeom prst="rect">
            <a:avLst/>
          </a:prstGeom>
          <a:noFill/>
        </p:spPr>
        <p:txBody>
          <a:bodyPr wrap="square" rtlCol="0">
            <a:spAutoFit/>
          </a:bodyPr>
          <a:lstStyle/>
          <a:p>
            <a:pPr algn="ctr"/>
            <a:r>
              <a:rPr lang="en-US" sz="1500" b="1" dirty="0">
                <a:solidFill>
                  <a:schemeClr val="tx1"/>
                </a:solidFill>
                <a:latin typeface="Lato" panose="020F0502020204030203" pitchFamily="34" charset="0"/>
                <a:ea typeface="Lato" panose="020F0502020204030203" pitchFamily="34" charset="0"/>
                <a:cs typeface="Lato" panose="020F0502020204030203" pitchFamily="34" charset="0"/>
              </a:rPr>
              <a:t>Topic Modelling</a:t>
            </a:r>
          </a:p>
        </p:txBody>
      </p:sp>
      <p:sp>
        <p:nvSpPr>
          <p:cNvPr id="5" name="TextBox 4">
            <a:extLst>
              <a:ext uri="{FF2B5EF4-FFF2-40B4-BE49-F238E27FC236}">
                <a16:creationId xmlns:a16="http://schemas.microsoft.com/office/drawing/2014/main" id="{C7DA98DD-9EA2-49B7-BE9A-72FF9B867E47}"/>
              </a:ext>
            </a:extLst>
          </p:cNvPr>
          <p:cNvSpPr txBox="1"/>
          <p:nvPr/>
        </p:nvSpPr>
        <p:spPr>
          <a:xfrm>
            <a:off x="3894875" y="3252853"/>
            <a:ext cx="1716540" cy="553998"/>
          </a:xfrm>
          <a:prstGeom prst="rect">
            <a:avLst/>
          </a:prstGeom>
          <a:noFill/>
        </p:spPr>
        <p:txBody>
          <a:bodyPr wrap="square" rtlCol="0">
            <a:spAutoFit/>
          </a:bodyPr>
          <a:lstStyle/>
          <a:p>
            <a:pPr algn="ctr"/>
            <a:r>
              <a:rPr lang="en-US" sz="1500" b="1" dirty="0">
                <a:solidFill>
                  <a:schemeClr val="tx1"/>
                </a:solidFill>
                <a:latin typeface="Lato" panose="020F0502020204030203" pitchFamily="34" charset="0"/>
                <a:ea typeface="Lato" panose="020F0502020204030203" pitchFamily="34" charset="0"/>
                <a:cs typeface="Lato" panose="020F0502020204030203" pitchFamily="34" charset="0"/>
              </a:rPr>
              <a:t>Sentiment Analysis</a:t>
            </a:r>
          </a:p>
        </p:txBody>
      </p:sp>
      <p:sp>
        <p:nvSpPr>
          <p:cNvPr id="6" name="Callout: Double Bent Line with No Border 5">
            <a:extLst>
              <a:ext uri="{FF2B5EF4-FFF2-40B4-BE49-F238E27FC236}">
                <a16:creationId xmlns:a16="http://schemas.microsoft.com/office/drawing/2014/main" id="{A25E8291-0974-4C44-90DF-219C2BF40720}"/>
              </a:ext>
            </a:extLst>
          </p:cNvPr>
          <p:cNvSpPr/>
          <p:nvPr/>
        </p:nvSpPr>
        <p:spPr>
          <a:xfrm>
            <a:off x="469155" y="1571526"/>
            <a:ext cx="1510519" cy="1316770"/>
          </a:xfrm>
          <a:prstGeom prst="callout3">
            <a:avLst>
              <a:gd name="adj1" fmla="val 18750"/>
              <a:gd name="adj2" fmla="val -8333"/>
              <a:gd name="adj3" fmla="val 18750"/>
              <a:gd name="adj4" fmla="val -16667"/>
              <a:gd name="adj5" fmla="val 100000"/>
              <a:gd name="adj6" fmla="val -16667"/>
              <a:gd name="adj7" fmla="val 143907"/>
              <a:gd name="adj8" fmla="val 135965"/>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D66B11-C828-44AF-BCEC-1ED3B614CEFC}"/>
              </a:ext>
            </a:extLst>
          </p:cNvPr>
          <p:cNvSpPr txBox="1"/>
          <p:nvPr/>
        </p:nvSpPr>
        <p:spPr>
          <a:xfrm>
            <a:off x="469155" y="1650135"/>
            <a:ext cx="1508816" cy="1169551"/>
          </a:xfrm>
          <a:prstGeom prst="rect">
            <a:avLst/>
          </a:prstGeom>
          <a:noFill/>
        </p:spPr>
        <p:txBody>
          <a:bodyPr wrap="square" rtlCol="0">
            <a:spAutoFit/>
          </a:bodyPr>
          <a:lstStyle/>
          <a:p>
            <a:pPr algn="ctr"/>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Locating</a:t>
            </a:r>
            <a:r>
              <a:rPr lang="en-US" sz="1000" i="0" dirty="0">
                <a:solidFill>
                  <a:schemeClr val="tx1"/>
                </a:solidFill>
                <a:effectLst/>
                <a:latin typeface="Lato" panose="020F0502020204030203" pitchFamily="34" charset="0"/>
                <a:ea typeface="Lato" panose="020F0502020204030203" pitchFamily="34" charset="0"/>
                <a:cs typeface="Lato" panose="020F0502020204030203" pitchFamily="34" charset="0"/>
              </a:rPr>
              <a:t> &amp; </a:t>
            </a:r>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classifying </a:t>
            </a:r>
            <a:r>
              <a:rPr lang="en-US" sz="1000" b="1" dirty="0">
                <a:solidFill>
                  <a:schemeClr val="tx1"/>
                </a:solidFill>
                <a:latin typeface="Lato" panose="020F0502020204030203" pitchFamily="34" charset="0"/>
                <a:ea typeface="Lato" panose="020F0502020204030203" pitchFamily="34" charset="0"/>
                <a:cs typeface="Lato" panose="020F0502020204030203" pitchFamily="34" charset="0"/>
              </a:rPr>
              <a:t>named entities </a:t>
            </a:r>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in text into pre-defined </a:t>
            </a:r>
            <a:r>
              <a:rPr lang="en-US" sz="1000" i="0" dirty="0">
                <a:solidFill>
                  <a:schemeClr val="tx1"/>
                </a:solidFill>
                <a:effectLst/>
                <a:latin typeface="Lato" panose="020F0502020204030203" pitchFamily="34" charset="0"/>
                <a:ea typeface="Lato" panose="020F0502020204030203" pitchFamily="34" charset="0"/>
                <a:cs typeface="Lato" panose="020F0502020204030203" pitchFamily="34" charset="0"/>
              </a:rPr>
              <a:t>categories such as the names of persons, organizations, locations etc.</a:t>
            </a:r>
            <a:endParaRPr lang="en-US" sz="10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1" name="Callout: Double Bent Line with No Border 10">
            <a:extLst>
              <a:ext uri="{FF2B5EF4-FFF2-40B4-BE49-F238E27FC236}">
                <a16:creationId xmlns:a16="http://schemas.microsoft.com/office/drawing/2014/main" id="{8759505F-C0F9-4DDF-AEC5-5F3C2F48B280}"/>
              </a:ext>
            </a:extLst>
          </p:cNvPr>
          <p:cNvSpPr/>
          <p:nvPr/>
        </p:nvSpPr>
        <p:spPr>
          <a:xfrm>
            <a:off x="7302946" y="1571526"/>
            <a:ext cx="1549647" cy="1316770"/>
          </a:xfrm>
          <a:prstGeom prst="callout3">
            <a:avLst>
              <a:gd name="adj1" fmla="val 18750"/>
              <a:gd name="adj2" fmla="val -8333"/>
              <a:gd name="adj3" fmla="val 18750"/>
              <a:gd name="adj4" fmla="val -16667"/>
              <a:gd name="adj5" fmla="val 100000"/>
              <a:gd name="adj6" fmla="val -16667"/>
              <a:gd name="adj7" fmla="val 152147"/>
              <a:gd name="adj8" fmla="val -50402"/>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Analyzing text data to determine cluster of words for a set of documents </a:t>
            </a:r>
            <a:r>
              <a:rPr lang="en-US" sz="1000" dirty="0">
                <a:solidFill>
                  <a:schemeClr val="tx1"/>
                </a:solidFill>
                <a:latin typeface="Lato"/>
                <a:ea typeface="Lato"/>
                <a:cs typeface="Lato"/>
                <a:sym typeface="Lato"/>
              </a:rPr>
              <a:t>that best represents the information in the collection.</a:t>
            </a:r>
            <a:endParaRPr lang="en-US" sz="10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2" name="Callout: Double Bent Line with No Border 11">
            <a:extLst>
              <a:ext uri="{FF2B5EF4-FFF2-40B4-BE49-F238E27FC236}">
                <a16:creationId xmlns:a16="http://schemas.microsoft.com/office/drawing/2014/main" id="{90C34CCA-BD53-454B-AF29-174A9ACC3D6F}"/>
              </a:ext>
            </a:extLst>
          </p:cNvPr>
          <p:cNvSpPr/>
          <p:nvPr/>
        </p:nvSpPr>
        <p:spPr>
          <a:xfrm>
            <a:off x="7302945" y="3252853"/>
            <a:ext cx="1549647" cy="1316770"/>
          </a:xfrm>
          <a:prstGeom prst="callout3">
            <a:avLst>
              <a:gd name="adj1" fmla="val 18750"/>
              <a:gd name="adj2" fmla="val -8333"/>
              <a:gd name="adj3" fmla="val 18750"/>
              <a:gd name="adj4" fmla="val -16667"/>
              <a:gd name="adj5" fmla="val 72277"/>
              <a:gd name="adj6" fmla="val -16667"/>
              <a:gd name="adj7" fmla="val 35961"/>
              <a:gd name="adj8" fmla="val -137550"/>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Interpreting &amp; classifying emotions (positive, negative and neutral) within text, whether a whole document, paragraph, sentence, or clause.</a:t>
            </a:r>
          </a:p>
        </p:txBody>
      </p:sp>
      <p:pic>
        <p:nvPicPr>
          <p:cNvPr id="14" name="Audio 13">
            <a:hlinkClick r:id="" action="ppaction://media"/>
            <a:extLst>
              <a:ext uri="{FF2B5EF4-FFF2-40B4-BE49-F238E27FC236}">
                <a16:creationId xmlns:a16="http://schemas.microsoft.com/office/drawing/2014/main" id="{52DB0B56-5F90-4B31-97B7-9071DE2438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01201108"/>
      </p:ext>
    </p:extLst>
  </p:cSld>
  <p:clrMapOvr>
    <a:masterClrMapping/>
  </p:clrMapOvr>
  <mc:AlternateContent xmlns:mc="http://schemas.openxmlformats.org/markup-compatibility/2006" xmlns:p14="http://schemas.microsoft.com/office/powerpoint/2010/main">
    <mc:Choice Requires="p14">
      <p:transition spd="slow" p14:dur="2000" advTm="191267"/>
    </mc:Choice>
    <mc:Fallback xmlns="">
      <p:transition spd="slow" advTm="191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2"/>
          <p:cNvSpPr txBox="1">
            <a:spLocks noGrp="1"/>
          </p:cNvSpPr>
          <p:nvPr>
            <p:ph type="sldNum" idx="12"/>
          </p:nvPr>
        </p:nvSpPr>
        <p:spPr>
          <a:xfrm>
            <a:off x="8471221" y="4960629"/>
            <a:ext cx="245555" cy="107722"/>
          </a:xfrm>
          <a:prstGeom prst="rect">
            <a:avLst/>
          </a:prstGeom>
          <a:noFill/>
          <a:ln>
            <a:noFill/>
          </a:ln>
        </p:spPr>
        <p:txBody>
          <a:bodyPr spcFirstLastPara="1" wrap="square" lIns="0" tIns="0" rIns="0" bIns="0" anchor="ctr" anchorCtr="0">
            <a:noAutofit/>
          </a:bodyPr>
          <a:lstStyle/>
          <a:p>
            <a:fld id="{00000000-1234-1234-1234-123412341234}" type="slidenum">
              <a:rPr lang="en-US"/>
              <a:pPr/>
              <a:t>31</a:t>
            </a:fld>
            <a:endParaRPr/>
          </a:p>
        </p:txBody>
      </p:sp>
      <p:sp>
        <p:nvSpPr>
          <p:cNvPr id="339" name="Google Shape;339;p32"/>
          <p:cNvSpPr txBox="1">
            <a:spLocks noGrp="1"/>
          </p:cNvSpPr>
          <p:nvPr>
            <p:ph type="body" idx="1"/>
          </p:nvPr>
        </p:nvSpPr>
        <p:spPr>
          <a:xfrm>
            <a:off x="4714449" y="379424"/>
            <a:ext cx="3849300" cy="805725"/>
          </a:xfrm>
          <a:prstGeom prst="rect">
            <a:avLst/>
          </a:prstGeom>
          <a:noFill/>
          <a:ln>
            <a:noFill/>
          </a:ln>
        </p:spPr>
        <p:txBody>
          <a:bodyPr spcFirstLastPara="1" wrap="square" lIns="0" tIns="0" rIns="0" bIns="0" anchor="ctr" anchorCtr="0">
            <a:noAutofit/>
          </a:bodyPr>
          <a:lstStyle/>
          <a:p>
            <a:pPr marL="0" indent="0">
              <a:spcBef>
                <a:spcPts val="0"/>
              </a:spcBef>
              <a:buSzPts val="3200"/>
            </a:pPr>
            <a:r>
              <a:rPr lang="en-US" dirty="0"/>
              <a:t>Summary</a:t>
            </a:r>
            <a:endParaRPr dirty="0"/>
          </a:p>
        </p:txBody>
      </p:sp>
      <p:sp>
        <p:nvSpPr>
          <p:cNvPr id="340" name="Google Shape;340;p32"/>
          <p:cNvSpPr txBox="1"/>
          <p:nvPr/>
        </p:nvSpPr>
        <p:spPr>
          <a:xfrm>
            <a:off x="4714449" y="988597"/>
            <a:ext cx="3849300" cy="3775479"/>
          </a:xfrm>
          <a:prstGeom prst="rect">
            <a:avLst/>
          </a:prstGeom>
          <a:noFill/>
          <a:ln>
            <a:noFill/>
          </a:ln>
        </p:spPr>
        <p:txBody>
          <a:bodyPr spcFirstLastPara="1" wrap="square" lIns="68569" tIns="68569" rIns="68569" bIns="68569" numCol="1" anchor="ctr" anchorCtr="0">
            <a:noAutofit/>
          </a:bodyPr>
          <a:lstStyle/>
          <a:p>
            <a:pPr marL="285750" lvl="1" indent="-285750">
              <a:lnSpc>
                <a:spcPct val="150000"/>
              </a:lnSpc>
              <a:spcAft>
                <a:spcPts val="600"/>
              </a:spcAft>
              <a:buFont typeface="Wingdings" panose="05000000000000000000" pitchFamily="2" charset="2"/>
              <a:buChar char="q"/>
            </a:pPr>
            <a:r>
              <a:rPr lang="en-US" sz="1500" dirty="0">
                <a:solidFill>
                  <a:schemeClr val="bg1"/>
                </a:solidFill>
                <a:latin typeface="Lato" panose="020F0502020204030203" pitchFamily="34" charset="0"/>
                <a:ea typeface="Lato" panose="020F0502020204030203" pitchFamily="34" charset="0"/>
                <a:cs typeface="Lato" panose="020F0502020204030203" pitchFamily="34" charset="0"/>
                <a:sym typeface="Lato"/>
              </a:rPr>
              <a:t>Types of ML methods are driven by the type of problem in-hand</a:t>
            </a:r>
          </a:p>
          <a:p>
            <a:pPr marL="285750" lvl="1" indent="-285750">
              <a:lnSpc>
                <a:spcPct val="150000"/>
              </a:lnSpc>
              <a:spcAft>
                <a:spcPts val="600"/>
              </a:spcAft>
              <a:buFont typeface="Wingdings" panose="05000000000000000000" pitchFamily="2" charset="2"/>
              <a:buChar char="q"/>
            </a:pPr>
            <a:r>
              <a:rPr lang="en-US" sz="1500" dirty="0">
                <a:solidFill>
                  <a:schemeClr val="bg1"/>
                </a:solidFill>
                <a:latin typeface="Lato" panose="020F0502020204030203" pitchFamily="34" charset="0"/>
                <a:ea typeface="Lato" panose="020F0502020204030203" pitchFamily="34" charset="0"/>
                <a:cs typeface="Lato" panose="020F0502020204030203" pitchFamily="34" charset="0"/>
                <a:sym typeface="Lato"/>
              </a:rPr>
              <a:t>The ML mindset is identifying a use-case, understand the problem behind it, look at the data available and finally choose the right ML method to solve it</a:t>
            </a:r>
          </a:p>
          <a:p>
            <a:pPr marL="285750" lvl="1" indent="-285750">
              <a:lnSpc>
                <a:spcPct val="150000"/>
              </a:lnSpc>
              <a:spcAft>
                <a:spcPts val="600"/>
              </a:spcAft>
              <a:buFont typeface="Wingdings" panose="05000000000000000000" pitchFamily="2" charset="2"/>
              <a:buChar char="q"/>
            </a:pPr>
            <a:r>
              <a:rPr lang="en-US" sz="1500" dirty="0">
                <a:solidFill>
                  <a:schemeClr val="bg1"/>
                </a:solidFill>
                <a:latin typeface="Lato" panose="020F0502020204030203" pitchFamily="34" charset="0"/>
                <a:ea typeface="Lato" panose="020F0502020204030203" pitchFamily="34" charset="0"/>
                <a:cs typeface="Lato" panose="020F0502020204030203" pitchFamily="34" charset="0"/>
                <a:sym typeface="Lato"/>
              </a:rPr>
              <a:t>More complex problems require more complex method</a:t>
            </a:r>
            <a:endParaRPr lang="en-US" sz="1500" b="1" u="sng"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marL="285750" lvl="1" indent="-285750">
              <a:lnSpc>
                <a:spcPct val="150000"/>
              </a:lnSpc>
              <a:spcAft>
                <a:spcPts val="600"/>
              </a:spcAft>
              <a:buFont typeface="Wingdings" panose="05000000000000000000" pitchFamily="2" charset="2"/>
              <a:buChar char="q"/>
            </a:pPr>
            <a:r>
              <a:rPr lang="en-US" sz="1500" dirty="0">
                <a:solidFill>
                  <a:schemeClr val="bg1"/>
                </a:solidFill>
                <a:latin typeface="Lato" panose="020F0502020204030203" pitchFamily="34" charset="0"/>
                <a:ea typeface="Lato" panose="020F0502020204030203" pitchFamily="34" charset="0"/>
                <a:cs typeface="Lato" panose="020F0502020204030203" pitchFamily="34" charset="0"/>
                <a:sym typeface="Lato"/>
              </a:rPr>
              <a:t>For each use-case, a combination of ML methods may apply</a:t>
            </a:r>
          </a:p>
        </p:txBody>
      </p:sp>
      <p:pic>
        <p:nvPicPr>
          <p:cNvPr id="4" name="Audio 3">
            <a:hlinkClick r:id="" action="ppaction://media"/>
            <a:extLst>
              <a:ext uri="{FF2B5EF4-FFF2-40B4-BE49-F238E27FC236}">
                <a16:creationId xmlns:a16="http://schemas.microsoft.com/office/drawing/2014/main" id="{C838E785-3042-48AD-AB08-C37E0A3A9C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778"/>
    </mc:Choice>
    <mc:Fallback xmlns="">
      <p:transition spd="slow" advTm="44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3" name="Audio 2">
            <a:hlinkClick r:id="" action="ppaction://media"/>
            <a:extLst>
              <a:ext uri="{FF2B5EF4-FFF2-40B4-BE49-F238E27FC236}">
                <a16:creationId xmlns:a16="http://schemas.microsoft.com/office/drawing/2014/main" id="{235BC778-43BA-4396-9F25-6F82E31156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p:transition advTm="4914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5"/>
          <p:cNvSpPr txBox="1">
            <a:spLocks noGrp="1"/>
          </p:cNvSpPr>
          <p:nvPr>
            <p:ph type="title"/>
          </p:nvPr>
        </p:nvSpPr>
        <p:spPr>
          <a:xfrm>
            <a:off x="499343" y="164398"/>
            <a:ext cx="7315919" cy="6423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1800"/>
              <a:buFont typeface="Lato"/>
              <a:buNone/>
            </a:pPr>
            <a:r>
              <a:rPr lang="en-US" dirty="0"/>
              <a:t>RECAP</a:t>
            </a:r>
            <a:endParaRPr dirty="0"/>
          </a:p>
        </p:txBody>
      </p:sp>
      <p:sp>
        <p:nvSpPr>
          <p:cNvPr id="794" name="Google Shape;794;p85"/>
          <p:cNvSpPr txBox="1">
            <a:spLocks noGrp="1"/>
          </p:cNvSpPr>
          <p:nvPr>
            <p:ph type="sldNum" idx="12"/>
          </p:nvPr>
        </p:nvSpPr>
        <p:spPr>
          <a:xfrm>
            <a:off x="8471220" y="4960629"/>
            <a:ext cx="245555" cy="10772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4</a:t>
            </a:fld>
            <a:endParaRPr sz="1100"/>
          </a:p>
        </p:txBody>
      </p:sp>
      <p:pic>
        <p:nvPicPr>
          <p:cNvPr id="795" name="Google Shape;795;p85"/>
          <p:cNvPicPr preferRelativeResize="0"/>
          <p:nvPr/>
        </p:nvPicPr>
        <p:blipFill rotWithShape="1">
          <a:blip r:embed="rId5">
            <a:alphaModFix/>
          </a:blip>
          <a:srcRect/>
          <a:stretch/>
        </p:blipFill>
        <p:spPr>
          <a:xfrm>
            <a:off x="2768088" y="975790"/>
            <a:ext cx="3607826" cy="3684697"/>
          </a:xfrm>
          <a:prstGeom prst="rect">
            <a:avLst/>
          </a:prstGeom>
          <a:noFill/>
          <a:ln>
            <a:noFill/>
          </a:ln>
        </p:spPr>
      </p:pic>
      <p:sp>
        <p:nvSpPr>
          <p:cNvPr id="796" name="Google Shape;796;p85"/>
          <p:cNvSpPr txBox="1"/>
          <p:nvPr/>
        </p:nvSpPr>
        <p:spPr>
          <a:xfrm>
            <a:off x="6511954" y="2515338"/>
            <a:ext cx="2390482" cy="6232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1">
                <a:solidFill>
                  <a:schemeClr val="dk1"/>
                </a:solidFill>
                <a:latin typeface="Lato"/>
                <a:ea typeface="Lato"/>
                <a:cs typeface="Lato"/>
                <a:sym typeface="Lato"/>
              </a:rPr>
              <a:t>Artificial Intelligence</a:t>
            </a:r>
            <a:r>
              <a:rPr lang="en" sz="1400">
                <a:solidFill>
                  <a:schemeClr val="dk1"/>
                </a:solidFill>
                <a:latin typeface="Lato"/>
                <a:ea typeface="Lato"/>
                <a:cs typeface="Lato"/>
                <a:sym typeface="Lato"/>
              </a:rPr>
              <a:t> is a broader class which includes </a:t>
            </a:r>
            <a:r>
              <a:rPr lang="en" sz="1400" b="1">
                <a:solidFill>
                  <a:schemeClr val="dk1"/>
                </a:solidFill>
                <a:latin typeface="Lato"/>
                <a:ea typeface="Lato"/>
                <a:cs typeface="Lato"/>
                <a:sym typeface="Lato"/>
              </a:rPr>
              <a:t>Machine Learning</a:t>
            </a:r>
            <a:r>
              <a:rPr lang="en" sz="1400">
                <a:solidFill>
                  <a:schemeClr val="dk1"/>
                </a:solidFill>
                <a:latin typeface="Lato"/>
                <a:ea typeface="Lato"/>
                <a:cs typeface="Lato"/>
                <a:sym typeface="Lato"/>
              </a:rPr>
              <a:t>.</a:t>
            </a:r>
            <a:endParaRPr sz="900">
              <a:solidFill>
                <a:schemeClr val="dk1"/>
              </a:solidFill>
              <a:latin typeface="Lato"/>
              <a:ea typeface="Lato"/>
              <a:cs typeface="Lato"/>
              <a:sym typeface="Lato"/>
            </a:endParaRPr>
          </a:p>
        </p:txBody>
      </p:sp>
      <p:cxnSp>
        <p:nvCxnSpPr>
          <p:cNvPr id="797" name="Google Shape;797;p85"/>
          <p:cNvCxnSpPr/>
          <p:nvPr/>
        </p:nvCxnSpPr>
        <p:spPr>
          <a:xfrm>
            <a:off x="5618527" y="3856838"/>
            <a:ext cx="654341" cy="0"/>
          </a:xfrm>
          <a:prstGeom prst="straightConnector1">
            <a:avLst/>
          </a:prstGeom>
          <a:noFill/>
          <a:ln w="28575" cap="flat" cmpd="sng">
            <a:solidFill>
              <a:schemeClr val="accent1"/>
            </a:solidFill>
            <a:prstDash val="solid"/>
            <a:miter lim="800000"/>
            <a:headEnd type="none" w="sm" len="sm"/>
            <a:tailEnd type="triangle" w="med" len="med"/>
          </a:ln>
        </p:spPr>
      </p:cxnSp>
      <p:sp>
        <p:nvSpPr>
          <p:cNvPr id="798" name="Google Shape;798;p85"/>
          <p:cNvSpPr txBox="1"/>
          <p:nvPr/>
        </p:nvSpPr>
        <p:spPr>
          <a:xfrm>
            <a:off x="6375913" y="3649211"/>
            <a:ext cx="2340863" cy="4847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100" b="1">
                <a:solidFill>
                  <a:schemeClr val="dk1"/>
                </a:solidFill>
                <a:latin typeface="Lato"/>
                <a:ea typeface="Lato"/>
                <a:cs typeface="Lato"/>
                <a:sym typeface="Lato"/>
              </a:rPr>
              <a:t>Deep Learning </a:t>
            </a:r>
            <a:r>
              <a:rPr lang="en" sz="1100">
                <a:solidFill>
                  <a:schemeClr val="dk1"/>
                </a:solidFill>
                <a:latin typeface="Lato"/>
                <a:ea typeface="Lato"/>
                <a:cs typeface="Lato"/>
                <a:sym typeface="Lato"/>
              </a:rPr>
              <a:t>is part of the broader class of </a:t>
            </a:r>
            <a:r>
              <a:rPr lang="en" sz="1100" b="1">
                <a:solidFill>
                  <a:schemeClr val="dk1"/>
                </a:solidFill>
                <a:latin typeface="Lato"/>
                <a:ea typeface="Lato"/>
                <a:cs typeface="Lato"/>
                <a:sym typeface="Lato"/>
              </a:rPr>
              <a:t>Machine Learning </a:t>
            </a:r>
            <a:r>
              <a:rPr lang="en" sz="1100">
                <a:solidFill>
                  <a:schemeClr val="dk1"/>
                </a:solidFill>
                <a:latin typeface="Lato"/>
                <a:ea typeface="Lato"/>
                <a:cs typeface="Lato"/>
                <a:sym typeface="Lato"/>
              </a:rPr>
              <a:t>based on artificial neural networks.</a:t>
            </a:r>
            <a:endParaRPr sz="1100"/>
          </a:p>
        </p:txBody>
      </p:sp>
      <p:sp>
        <p:nvSpPr>
          <p:cNvPr id="799" name="Google Shape;799;p85"/>
          <p:cNvSpPr/>
          <p:nvPr/>
        </p:nvSpPr>
        <p:spPr>
          <a:xfrm>
            <a:off x="8308286" y="69594"/>
            <a:ext cx="712622" cy="31572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ato"/>
              <a:ea typeface="Lato"/>
              <a:cs typeface="Lato"/>
              <a:sym typeface="Lato"/>
            </a:endParaRPr>
          </a:p>
        </p:txBody>
      </p:sp>
      <p:pic>
        <p:nvPicPr>
          <p:cNvPr id="3" name="Audio 2">
            <a:hlinkClick r:id="" action="ppaction://media"/>
            <a:extLst>
              <a:ext uri="{FF2B5EF4-FFF2-40B4-BE49-F238E27FC236}">
                <a16:creationId xmlns:a16="http://schemas.microsoft.com/office/drawing/2014/main" id="{15316866-D6F8-4585-902D-68F55267D1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54"/>
    </mc:Choice>
    <mc:Fallback xmlns="">
      <p:transition spd="slow" advTm="52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8"/>
          <p:cNvSpPr txBox="1">
            <a:spLocks noGrp="1"/>
          </p:cNvSpPr>
          <p:nvPr>
            <p:ph type="body" idx="1"/>
          </p:nvPr>
        </p:nvSpPr>
        <p:spPr>
          <a:xfrm>
            <a:off x="4572000" y="2151750"/>
            <a:ext cx="4330500" cy="840000"/>
          </a:xfrm>
          <a:prstGeom prst="rect">
            <a:avLst/>
          </a:prstGeom>
          <a:noFill/>
          <a:ln>
            <a:noFill/>
          </a:ln>
        </p:spPr>
        <p:txBody>
          <a:bodyPr spcFirstLastPara="1" wrap="square" lIns="0" tIns="0" rIns="0" bIns="0" anchor="ctr" anchorCtr="0">
            <a:noAutofit/>
          </a:bodyPr>
          <a:lstStyle/>
          <a:p>
            <a:pPr marL="342900" indent="0" algn="ctr"/>
            <a:r>
              <a:rPr lang="en" dirty="0"/>
              <a:t>2. </a:t>
            </a:r>
            <a:r>
              <a:rPr lang="en-US" dirty="0"/>
              <a:t>Types of ML Problems</a:t>
            </a:r>
          </a:p>
        </p:txBody>
      </p:sp>
      <p:pic>
        <p:nvPicPr>
          <p:cNvPr id="3" name="Audio 2">
            <a:hlinkClick r:id="" action="ppaction://media"/>
            <a:extLst>
              <a:ext uri="{FF2B5EF4-FFF2-40B4-BE49-F238E27FC236}">
                <a16:creationId xmlns:a16="http://schemas.microsoft.com/office/drawing/2014/main" id="{94E8E03F-8CF2-4AA4-84DC-C6119D9A70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753"/>
    </mc:Choice>
    <mc:Fallback xmlns="">
      <p:transition spd="slow" advTm="15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73"/>
          <p:cNvSpPr txBox="1">
            <a:spLocks noGrp="1"/>
          </p:cNvSpPr>
          <p:nvPr>
            <p:ph type="title"/>
          </p:nvPr>
        </p:nvSpPr>
        <p:spPr>
          <a:xfrm>
            <a:off x="499343" y="164398"/>
            <a:ext cx="8244675" cy="642375"/>
          </a:xfrm>
          <a:prstGeom prst="rect">
            <a:avLst/>
          </a:prstGeom>
          <a:noFill/>
          <a:ln>
            <a:noFill/>
          </a:ln>
        </p:spPr>
        <p:txBody>
          <a:bodyPr spcFirstLastPara="1" wrap="square" lIns="0" tIns="0" rIns="0" bIns="0" anchor="b" anchorCtr="0">
            <a:noAutofit/>
          </a:bodyPr>
          <a:lstStyle/>
          <a:p>
            <a:pPr>
              <a:buSzPts val="2400"/>
            </a:pPr>
            <a:r>
              <a:rPr lang="en-US" dirty="0"/>
              <a:t>TYPES OF MACHINE LEARNING PROBLEMS</a:t>
            </a:r>
            <a:endParaRPr dirty="0"/>
          </a:p>
        </p:txBody>
      </p:sp>
      <p:sp>
        <p:nvSpPr>
          <p:cNvPr id="753" name="Google Shape;753;p73"/>
          <p:cNvSpPr txBox="1">
            <a:spLocks noGrp="1"/>
          </p:cNvSpPr>
          <p:nvPr>
            <p:ph type="body" idx="1"/>
          </p:nvPr>
        </p:nvSpPr>
        <p:spPr>
          <a:xfrm>
            <a:off x="499350" y="1067513"/>
            <a:ext cx="8310375" cy="3865275"/>
          </a:xfrm>
          <a:prstGeom prst="rect">
            <a:avLst/>
          </a:prstGeom>
          <a:noFill/>
          <a:ln>
            <a:noFill/>
          </a:ln>
        </p:spPr>
        <p:txBody>
          <a:bodyPr spcFirstLastPara="1" wrap="square" lIns="0" tIns="0" rIns="0" bIns="0" anchor="t" anchorCtr="0">
            <a:noAutofit/>
          </a:bodyPr>
          <a:lstStyle/>
          <a:p>
            <a:pPr marL="0" indent="0">
              <a:lnSpc>
                <a:spcPct val="115000"/>
              </a:lnSpc>
            </a:pPr>
            <a:r>
              <a:rPr lang="en-US" sz="1500" dirty="0"/>
              <a:t>Machine learning problems can be classified based on </a:t>
            </a:r>
            <a:r>
              <a:rPr lang="en-US" sz="1500" b="1" dirty="0"/>
              <a:t>how ML systems are trained</a:t>
            </a:r>
            <a:r>
              <a:rPr lang="en-US" sz="1500" dirty="0"/>
              <a:t>:</a:t>
            </a:r>
            <a:endParaRPr sz="1500" dirty="0"/>
          </a:p>
          <a:p>
            <a:pPr marL="342900" indent="-266700">
              <a:lnSpc>
                <a:spcPct val="115000"/>
              </a:lnSpc>
              <a:buSzPts val="2000"/>
              <a:buChar char="●"/>
            </a:pPr>
            <a:r>
              <a:rPr lang="en-US" sz="1500" b="1" dirty="0"/>
              <a:t>Supervised </a:t>
            </a:r>
            <a:endParaRPr sz="1500" b="1" dirty="0"/>
          </a:p>
          <a:p>
            <a:pPr marL="342900" indent="0">
              <a:lnSpc>
                <a:spcPct val="115000"/>
              </a:lnSpc>
            </a:pPr>
            <a:r>
              <a:rPr lang="en-US" sz="1500" dirty="0">
                <a:solidFill>
                  <a:srgbClr val="222222"/>
                </a:solidFill>
                <a:highlight>
                  <a:srgbClr val="FFFFFF"/>
                </a:highlight>
              </a:rPr>
              <a:t>A supervised learning algorithm learns from labeled training data,  it helps predict outcomes for unforeseen data.</a:t>
            </a:r>
            <a:endParaRPr sz="1500" dirty="0">
              <a:solidFill>
                <a:srgbClr val="222222"/>
              </a:solidFill>
              <a:highlight>
                <a:srgbClr val="FFFFFF"/>
              </a:highlight>
            </a:endParaRPr>
          </a:p>
          <a:p>
            <a:pPr marL="342900" indent="0">
              <a:lnSpc>
                <a:spcPct val="115000"/>
              </a:lnSpc>
            </a:pPr>
            <a:r>
              <a:rPr lang="en-US" sz="1500" dirty="0">
                <a:solidFill>
                  <a:srgbClr val="222222"/>
                </a:solidFill>
                <a:highlight>
                  <a:srgbClr val="FFFFFF"/>
                </a:highlight>
              </a:rPr>
              <a:t>i.e. Learning from the known (training) to predict the unknown (test) i.e. the learning is supervised.</a:t>
            </a:r>
            <a:endParaRPr sz="1500" dirty="0">
              <a:solidFill>
                <a:srgbClr val="222222"/>
              </a:solidFill>
              <a:highlight>
                <a:srgbClr val="FFFFFF"/>
              </a:highlight>
            </a:endParaRPr>
          </a:p>
          <a:p>
            <a:pPr marL="342900" indent="-266700">
              <a:lnSpc>
                <a:spcPct val="115000"/>
              </a:lnSpc>
              <a:buSzPts val="2000"/>
              <a:buChar char="●"/>
            </a:pPr>
            <a:r>
              <a:rPr lang="en-US" sz="1500" b="1" dirty="0"/>
              <a:t>Unsupervised     </a:t>
            </a:r>
            <a:endParaRPr sz="1500" b="1" dirty="0"/>
          </a:p>
          <a:p>
            <a:pPr marL="342900" indent="0">
              <a:lnSpc>
                <a:spcPct val="115000"/>
              </a:lnSpc>
            </a:pPr>
            <a:r>
              <a:rPr lang="en-US" sz="1500" dirty="0">
                <a:solidFill>
                  <a:srgbClr val="222222"/>
                </a:solidFill>
                <a:highlight>
                  <a:srgbClr val="FFFFFF"/>
                </a:highlight>
              </a:rPr>
              <a:t>An unsupervised learning algorithm allows the model to work on its own to discover information. It mainly deals with the unlabeled data.</a:t>
            </a:r>
            <a:endParaRPr sz="1500" dirty="0">
              <a:solidFill>
                <a:srgbClr val="222222"/>
              </a:solidFill>
              <a:highlight>
                <a:srgbClr val="FFFFFF"/>
              </a:highlight>
            </a:endParaRPr>
          </a:p>
          <a:p>
            <a:pPr marL="342900" indent="0">
              <a:lnSpc>
                <a:spcPct val="115000"/>
              </a:lnSpc>
            </a:pPr>
            <a:r>
              <a:rPr lang="en-US" sz="1500" dirty="0">
                <a:solidFill>
                  <a:srgbClr val="222222"/>
                </a:solidFill>
                <a:highlight>
                  <a:srgbClr val="FFFFFF"/>
                </a:highlight>
              </a:rPr>
              <a:t>i.e. </a:t>
            </a:r>
            <a:r>
              <a:rPr lang="en-US" sz="1500" dirty="0">
                <a:solidFill>
                  <a:srgbClr val="202124"/>
                </a:solidFill>
                <a:highlight>
                  <a:srgbClr val="FFFFFF"/>
                </a:highlight>
              </a:rPr>
              <a:t>The goal of an unsupervised model is to identify meaningful patterns in the data.</a:t>
            </a:r>
            <a:endParaRPr sz="1500" dirty="0">
              <a:solidFill>
                <a:srgbClr val="222222"/>
              </a:solidFill>
              <a:highlight>
                <a:srgbClr val="FFFFFF"/>
              </a:highlight>
            </a:endParaRPr>
          </a:p>
        </p:txBody>
      </p:sp>
      <p:sp>
        <p:nvSpPr>
          <p:cNvPr id="754" name="Google Shape;754;p73"/>
          <p:cNvSpPr txBox="1">
            <a:spLocks noGrp="1"/>
          </p:cNvSpPr>
          <p:nvPr>
            <p:ph type="sldNum" idx="12"/>
          </p:nvPr>
        </p:nvSpPr>
        <p:spPr>
          <a:xfrm>
            <a:off x="8471220" y="4960629"/>
            <a:ext cx="245475" cy="107775"/>
          </a:xfrm>
          <a:prstGeom prst="rect">
            <a:avLst/>
          </a:prstGeom>
          <a:noFill/>
          <a:ln>
            <a:noFill/>
          </a:ln>
        </p:spPr>
        <p:txBody>
          <a:bodyPr spcFirstLastPara="1" wrap="square" lIns="0" tIns="0" rIns="0" bIns="0" anchor="ctr" anchorCtr="0">
            <a:noAutofit/>
          </a:bodyPr>
          <a:lstStyle/>
          <a:p>
            <a:fld id="{00000000-1234-1234-1234-123412341234}" type="slidenum">
              <a:rPr lang="en-US"/>
              <a:pPr/>
              <a:t>6</a:t>
            </a:fld>
            <a:endParaRPr/>
          </a:p>
        </p:txBody>
      </p:sp>
      <p:pic>
        <p:nvPicPr>
          <p:cNvPr id="2" name="Picture 1">
            <a:extLst>
              <a:ext uri="{FF2B5EF4-FFF2-40B4-BE49-F238E27FC236}">
                <a16:creationId xmlns:a16="http://schemas.microsoft.com/office/drawing/2014/main" id="{29B21178-7DB6-416C-92DD-A34F32CFDEB9}"/>
              </a:ext>
            </a:extLst>
          </p:cNvPr>
          <p:cNvPicPr>
            <a:picLocks noChangeAspect="1"/>
          </p:cNvPicPr>
          <p:nvPr/>
        </p:nvPicPr>
        <p:blipFill>
          <a:blip r:embed="rId5"/>
          <a:stretch>
            <a:fillRect/>
          </a:stretch>
        </p:blipFill>
        <p:spPr>
          <a:xfrm>
            <a:off x="2243469" y="1497752"/>
            <a:ext cx="602068" cy="574554"/>
          </a:xfrm>
          <a:prstGeom prst="rect">
            <a:avLst/>
          </a:prstGeom>
        </p:spPr>
      </p:pic>
      <p:pic>
        <p:nvPicPr>
          <p:cNvPr id="3" name="Picture 2">
            <a:extLst>
              <a:ext uri="{FF2B5EF4-FFF2-40B4-BE49-F238E27FC236}">
                <a16:creationId xmlns:a16="http://schemas.microsoft.com/office/drawing/2014/main" id="{7DF1E461-BABC-4E2B-AF93-6D0392E9FB34}"/>
              </a:ext>
            </a:extLst>
          </p:cNvPr>
          <p:cNvPicPr>
            <a:picLocks noChangeAspect="1"/>
          </p:cNvPicPr>
          <p:nvPr/>
        </p:nvPicPr>
        <p:blipFill>
          <a:blip r:embed="rId6"/>
          <a:stretch>
            <a:fillRect/>
          </a:stretch>
        </p:blipFill>
        <p:spPr>
          <a:xfrm>
            <a:off x="2243469" y="3215269"/>
            <a:ext cx="602068" cy="574555"/>
          </a:xfrm>
          <a:prstGeom prst="rect">
            <a:avLst/>
          </a:prstGeom>
        </p:spPr>
      </p:pic>
      <p:pic>
        <p:nvPicPr>
          <p:cNvPr id="5" name="Audio 4">
            <a:hlinkClick r:id="" action="ppaction://media"/>
            <a:extLst>
              <a:ext uri="{FF2B5EF4-FFF2-40B4-BE49-F238E27FC236}">
                <a16:creationId xmlns:a16="http://schemas.microsoft.com/office/drawing/2014/main" id="{4FFDB6A5-0F57-48FB-974F-7656E4250FA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6682"/>
    </mc:Choice>
    <mc:Fallback xmlns="">
      <p:transition spd="slow" advTm="136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74"/>
          <p:cNvSpPr txBox="1">
            <a:spLocks noGrp="1"/>
          </p:cNvSpPr>
          <p:nvPr>
            <p:ph type="title"/>
          </p:nvPr>
        </p:nvSpPr>
        <p:spPr>
          <a:xfrm>
            <a:off x="499343" y="164398"/>
            <a:ext cx="8244675" cy="642375"/>
          </a:xfrm>
          <a:prstGeom prst="rect">
            <a:avLst/>
          </a:prstGeom>
        </p:spPr>
        <p:txBody>
          <a:bodyPr spcFirstLastPara="1" wrap="square" lIns="0" tIns="0" rIns="0" bIns="0" anchor="b" anchorCtr="0">
            <a:noAutofit/>
          </a:bodyPr>
          <a:lstStyle/>
          <a:p>
            <a:pPr>
              <a:buSzPts val="2400"/>
            </a:pPr>
            <a:r>
              <a:rPr lang="en-US"/>
              <a:t>TYPES OF MACHINE LEARNING PROBLEMS</a:t>
            </a:r>
            <a:endParaRPr/>
          </a:p>
        </p:txBody>
      </p:sp>
      <p:sp>
        <p:nvSpPr>
          <p:cNvPr id="761" name="Google Shape;761;p74"/>
          <p:cNvSpPr txBox="1">
            <a:spLocks noGrp="1"/>
          </p:cNvSpPr>
          <p:nvPr>
            <p:ph type="sldNum" idx="12"/>
          </p:nvPr>
        </p:nvSpPr>
        <p:spPr>
          <a:xfrm>
            <a:off x="8471220" y="4960629"/>
            <a:ext cx="245475" cy="107775"/>
          </a:xfrm>
          <a:prstGeom prst="rect">
            <a:avLst/>
          </a:prstGeom>
        </p:spPr>
        <p:txBody>
          <a:bodyPr spcFirstLastPara="1" wrap="square" lIns="0" tIns="0" rIns="0" bIns="0" anchor="ctr" anchorCtr="0">
            <a:noAutofit/>
          </a:bodyPr>
          <a:lstStyle/>
          <a:p>
            <a:fld id="{00000000-1234-1234-1234-123412341234}" type="slidenum">
              <a:rPr lang="en-US"/>
              <a:pPr/>
              <a:t>7</a:t>
            </a:fld>
            <a:endParaRPr/>
          </a:p>
        </p:txBody>
      </p:sp>
      <p:pic>
        <p:nvPicPr>
          <p:cNvPr id="762" name="Google Shape;762;p74"/>
          <p:cNvPicPr preferRelativeResize="0"/>
          <p:nvPr/>
        </p:nvPicPr>
        <p:blipFill>
          <a:blip r:embed="rId5">
            <a:alphaModFix/>
          </a:blip>
          <a:stretch>
            <a:fillRect/>
          </a:stretch>
        </p:blipFill>
        <p:spPr>
          <a:xfrm>
            <a:off x="1737090" y="1178906"/>
            <a:ext cx="5769211" cy="3528638"/>
          </a:xfrm>
          <a:prstGeom prst="rect">
            <a:avLst/>
          </a:prstGeom>
          <a:noFill/>
          <a:ln>
            <a:noFill/>
          </a:ln>
        </p:spPr>
      </p:pic>
      <p:pic>
        <p:nvPicPr>
          <p:cNvPr id="2" name="Audio 1">
            <a:hlinkClick r:id="" action="ppaction://media"/>
            <a:extLst>
              <a:ext uri="{FF2B5EF4-FFF2-40B4-BE49-F238E27FC236}">
                <a16:creationId xmlns:a16="http://schemas.microsoft.com/office/drawing/2014/main" id="{E869760B-01DC-4033-A40B-B89F1BB9A7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677"/>
    </mc:Choice>
    <mc:Fallback xmlns="">
      <p:transition spd="slow" advTm="1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4103-0329-48D2-8E01-7724DDDDCAD7}"/>
              </a:ext>
            </a:extLst>
          </p:cNvPr>
          <p:cNvSpPr>
            <a:spLocks noGrp="1"/>
          </p:cNvSpPr>
          <p:nvPr>
            <p:ph type="title"/>
          </p:nvPr>
        </p:nvSpPr>
        <p:spPr/>
        <p:txBody>
          <a:bodyPr/>
          <a:lstStyle/>
          <a:p>
            <a:r>
              <a:rPr lang="en-US" dirty="0"/>
              <a:t>TYPES OF MACHINE LEARNING PROBLEMS</a:t>
            </a:r>
          </a:p>
        </p:txBody>
      </p:sp>
      <p:sp>
        <p:nvSpPr>
          <p:cNvPr id="3" name="Text Placeholder 2">
            <a:extLst>
              <a:ext uri="{FF2B5EF4-FFF2-40B4-BE49-F238E27FC236}">
                <a16:creationId xmlns:a16="http://schemas.microsoft.com/office/drawing/2014/main" id="{AAB63C57-A931-4FEC-819F-D3937CB63AB8}"/>
              </a:ext>
            </a:extLst>
          </p:cNvPr>
          <p:cNvSpPr>
            <a:spLocks noGrp="1"/>
          </p:cNvSpPr>
          <p:nvPr>
            <p:ph type="body" idx="1"/>
          </p:nvPr>
        </p:nvSpPr>
        <p:spPr>
          <a:xfrm>
            <a:off x="499343" y="1297172"/>
            <a:ext cx="8310454" cy="3497447"/>
          </a:xfrm>
        </p:spPr>
        <p:txBody>
          <a:bodyPr/>
          <a:lstStyle/>
          <a:p>
            <a:pPr marL="342900" indent="-266700">
              <a:lnSpc>
                <a:spcPct val="115000"/>
              </a:lnSpc>
              <a:buSzPts val="2000"/>
              <a:buChar char="●"/>
            </a:pPr>
            <a:r>
              <a:rPr lang="en-US" sz="1500" b="1" dirty="0"/>
              <a:t>Reinforced     </a:t>
            </a:r>
          </a:p>
          <a:p>
            <a:pPr marL="347472" indent="0">
              <a:lnSpc>
                <a:spcPct val="115000"/>
              </a:lnSpc>
              <a:buSzPts val="2000"/>
            </a:pPr>
            <a:r>
              <a:rPr lang="en-US" sz="1500" dirty="0"/>
              <a:t>A reinforcement learning or reinforced learning algorithms allow the system to react to an              environment in their own. </a:t>
            </a:r>
          </a:p>
          <a:p>
            <a:pPr marL="347472" indent="0">
              <a:lnSpc>
                <a:spcPct val="115000"/>
              </a:lnSpc>
              <a:buSzPts val="2000"/>
            </a:pPr>
            <a:r>
              <a:rPr lang="en-US" sz="1500" dirty="0"/>
              <a:t>i.e. </a:t>
            </a:r>
            <a:r>
              <a:rPr lang="en-US" dirty="0"/>
              <a:t> </a:t>
            </a:r>
            <a:r>
              <a:rPr lang="en-US" sz="1500" dirty="0"/>
              <a:t>The focus is on finding a balance between exploration (of uncharted territory) and exploitation (of current knowledge)</a:t>
            </a:r>
          </a:p>
          <a:p>
            <a:pPr marL="347472" indent="0">
              <a:lnSpc>
                <a:spcPct val="115000"/>
              </a:lnSpc>
              <a:buSzPts val="2000"/>
            </a:pPr>
            <a:endParaRPr lang="en-US" sz="1500" dirty="0"/>
          </a:p>
          <a:p>
            <a:pPr marL="347472" indent="0">
              <a:lnSpc>
                <a:spcPct val="115000"/>
              </a:lnSpc>
              <a:buSzPts val="2000"/>
            </a:pPr>
            <a:endParaRPr lang="en-US" sz="1500" dirty="0"/>
          </a:p>
          <a:p>
            <a:pPr marL="347472" indent="0">
              <a:lnSpc>
                <a:spcPct val="115000"/>
              </a:lnSpc>
              <a:buSzPts val="2000"/>
            </a:pPr>
            <a:endParaRPr lang="en-US" sz="1500" dirty="0"/>
          </a:p>
          <a:p>
            <a:pPr marL="347472" indent="0">
              <a:lnSpc>
                <a:spcPct val="115000"/>
              </a:lnSpc>
              <a:buSzPts val="2000"/>
            </a:pPr>
            <a:r>
              <a:rPr lang="en-US" sz="1400" b="1" i="1" dirty="0">
                <a:highlight>
                  <a:srgbClr val="FFFF00"/>
                </a:highlight>
              </a:rPr>
              <a:t>Note: </a:t>
            </a:r>
            <a:r>
              <a:rPr lang="en-US" sz="1400" i="1" dirty="0">
                <a:highlight>
                  <a:srgbClr val="FFFF00"/>
                </a:highlight>
              </a:rPr>
              <a:t>More about Reinforced learning can be found </a:t>
            </a:r>
            <a:r>
              <a:rPr lang="en-US" sz="1400" i="1" dirty="0">
                <a:highlight>
                  <a:srgbClr val="FFFF00"/>
                </a:highlight>
                <a:hlinkClick r:id="rId5"/>
              </a:rPr>
              <a:t>here</a:t>
            </a:r>
            <a:r>
              <a:rPr lang="en-US" sz="1400" i="1" dirty="0">
                <a:highlight>
                  <a:srgbClr val="FFFF00"/>
                </a:highlight>
              </a:rPr>
              <a:t>.</a:t>
            </a:r>
          </a:p>
        </p:txBody>
      </p:sp>
      <p:pic>
        <p:nvPicPr>
          <p:cNvPr id="5" name="Picture 4">
            <a:extLst>
              <a:ext uri="{FF2B5EF4-FFF2-40B4-BE49-F238E27FC236}">
                <a16:creationId xmlns:a16="http://schemas.microsoft.com/office/drawing/2014/main" id="{E9E859D5-F503-4BFD-A656-FD7C92254386}"/>
              </a:ext>
            </a:extLst>
          </p:cNvPr>
          <p:cNvPicPr>
            <a:picLocks noChangeAspect="1"/>
          </p:cNvPicPr>
          <p:nvPr/>
        </p:nvPicPr>
        <p:blipFill>
          <a:blip r:embed="rId6"/>
          <a:stretch>
            <a:fillRect/>
          </a:stretch>
        </p:blipFill>
        <p:spPr>
          <a:xfrm>
            <a:off x="1908089" y="1183538"/>
            <a:ext cx="552682" cy="642306"/>
          </a:xfrm>
          <a:prstGeom prst="rect">
            <a:avLst/>
          </a:prstGeom>
        </p:spPr>
      </p:pic>
      <p:pic>
        <p:nvPicPr>
          <p:cNvPr id="6" name="Picture 5">
            <a:extLst>
              <a:ext uri="{FF2B5EF4-FFF2-40B4-BE49-F238E27FC236}">
                <a16:creationId xmlns:a16="http://schemas.microsoft.com/office/drawing/2014/main" id="{31767C14-9C6A-4E20-8523-2ECFA9F6C602}"/>
              </a:ext>
            </a:extLst>
          </p:cNvPr>
          <p:cNvPicPr>
            <a:picLocks noChangeAspect="1"/>
          </p:cNvPicPr>
          <p:nvPr/>
        </p:nvPicPr>
        <p:blipFill>
          <a:blip r:embed="rId7"/>
          <a:stretch>
            <a:fillRect/>
          </a:stretch>
        </p:blipFill>
        <p:spPr>
          <a:xfrm>
            <a:off x="5245100" y="2820645"/>
            <a:ext cx="2056971" cy="1990258"/>
          </a:xfrm>
          <a:prstGeom prst="rect">
            <a:avLst/>
          </a:prstGeom>
        </p:spPr>
      </p:pic>
      <p:pic>
        <p:nvPicPr>
          <p:cNvPr id="4" name="Audio 3">
            <a:hlinkClick r:id="" action="ppaction://media"/>
            <a:extLst>
              <a:ext uri="{FF2B5EF4-FFF2-40B4-BE49-F238E27FC236}">
                <a16:creationId xmlns:a16="http://schemas.microsoft.com/office/drawing/2014/main" id="{7041AFD4-82B9-4935-9A57-AB5044BEADB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769002296"/>
      </p:ext>
    </p:extLst>
  </p:cSld>
  <p:clrMapOvr>
    <a:masterClrMapping/>
  </p:clrMapOvr>
  <mc:AlternateContent xmlns:mc="http://schemas.openxmlformats.org/markup-compatibility/2006" xmlns:p14="http://schemas.microsoft.com/office/powerpoint/2010/main">
    <mc:Choice Requires="p14">
      <p:transition spd="slow" p14:dur="2000" advTm="81651"/>
    </mc:Choice>
    <mc:Fallback xmlns="">
      <p:transition spd="slow" advTm="81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5"/>
          <p:cNvSpPr txBox="1">
            <a:spLocks noGrp="1"/>
          </p:cNvSpPr>
          <p:nvPr>
            <p:ph type="title"/>
          </p:nvPr>
        </p:nvSpPr>
        <p:spPr>
          <a:xfrm>
            <a:off x="499343" y="164398"/>
            <a:ext cx="8244675" cy="642375"/>
          </a:xfrm>
          <a:prstGeom prst="rect">
            <a:avLst/>
          </a:prstGeom>
        </p:spPr>
        <p:txBody>
          <a:bodyPr spcFirstLastPara="1" wrap="square" lIns="0" tIns="0" rIns="0" bIns="0" anchor="b" anchorCtr="0">
            <a:noAutofit/>
          </a:bodyPr>
          <a:lstStyle/>
          <a:p>
            <a:r>
              <a:rPr lang="en-US"/>
              <a:t>TYPES OF MACHINE LEARNING PROBLEMS</a:t>
            </a:r>
            <a:endParaRPr/>
          </a:p>
        </p:txBody>
      </p:sp>
      <p:sp>
        <p:nvSpPr>
          <p:cNvPr id="769" name="Google Shape;769;p75"/>
          <p:cNvSpPr txBox="1">
            <a:spLocks noGrp="1"/>
          </p:cNvSpPr>
          <p:nvPr>
            <p:ph type="body" idx="1"/>
          </p:nvPr>
        </p:nvSpPr>
        <p:spPr>
          <a:xfrm>
            <a:off x="466500" y="1469081"/>
            <a:ext cx="8310375" cy="3491550"/>
          </a:xfrm>
          <a:prstGeom prst="rect">
            <a:avLst/>
          </a:prstGeom>
        </p:spPr>
        <p:txBody>
          <a:bodyPr spcFirstLastPara="1" wrap="square" lIns="0" tIns="0" rIns="0" bIns="0" anchor="t" anchorCtr="0">
            <a:noAutofit/>
          </a:bodyPr>
          <a:lstStyle/>
          <a:p>
            <a:pPr marL="342900" indent="-266700">
              <a:buSzPts val="2000"/>
              <a:buChar char="●"/>
            </a:pPr>
            <a:r>
              <a:rPr lang="en-US" sz="1500" b="1" dirty="0">
                <a:highlight>
                  <a:srgbClr val="FFFFFF"/>
                </a:highlight>
              </a:rPr>
              <a:t>Feature</a:t>
            </a:r>
          </a:p>
          <a:p>
            <a:pPr marL="342900" indent="0"/>
            <a:r>
              <a:rPr lang="en-US" sz="1500" dirty="0">
                <a:highlight>
                  <a:srgbClr val="FFFFFF"/>
                </a:highlight>
              </a:rPr>
              <a:t>A feature is an individual measurable property or characteristic of a phenomenon being observed. Can be loosely called as the input to a ML Model. Also known as ‘variable’ or ‘attribute’. </a:t>
            </a:r>
          </a:p>
          <a:p>
            <a:pPr marL="342900" indent="-266700">
              <a:buSzPts val="2000"/>
              <a:buChar char="●"/>
            </a:pPr>
            <a:r>
              <a:rPr lang="en-US" sz="1500" b="1" dirty="0">
                <a:highlight>
                  <a:srgbClr val="FFFFFF"/>
                </a:highlight>
              </a:rPr>
              <a:t>Label</a:t>
            </a:r>
          </a:p>
          <a:p>
            <a:pPr marL="342900" indent="0"/>
            <a:r>
              <a:rPr lang="en-US" sz="1500" dirty="0">
                <a:highlight>
                  <a:srgbClr val="FFFFFF"/>
                </a:highlight>
              </a:rPr>
              <a:t>Label is the true outcome of an ML Model or the ground truth. </a:t>
            </a:r>
            <a:r>
              <a:rPr lang="en-US" sz="1500" b="1" dirty="0">
                <a:highlight>
                  <a:srgbClr val="FFFFFF"/>
                </a:highlight>
              </a:rPr>
              <a:t>In Supervised learning; the input data is labeled</a:t>
            </a:r>
            <a:r>
              <a:rPr lang="en-US" sz="1500" dirty="0">
                <a:highlight>
                  <a:srgbClr val="FFFFFF"/>
                </a:highlight>
              </a:rPr>
              <a:t>, means the data samples are tagged to one or more labels whereas </a:t>
            </a:r>
            <a:r>
              <a:rPr lang="en-US" sz="1500" b="1" dirty="0">
                <a:highlight>
                  <a:srgbClr val="FFFFFF"/>
                </a:highlight>
              </a:rPr>
              <a:t>in Unsupervised, they are not unlabeled.</a:t>
            </a:r>
            <a:endParaRPr lang="en-US" sz="1500" b="1" i="1" u="sng" dirty="0">
              <a:highlight>
                <a:srgbClr val="FFFFFF"/>
              </a:highlight>
            </a:endParaRPr>
          </a:p>
        </p:txBody>
      </p:sp>
      <p:sp>
        <p:nvSpPr>
          <p:cNvPr id="770" name="Google Shape;770;p75"/>
          <p:cNvSpPr txBox="1">
            <a:spLocks noGrp="1"/>
          </p:cNvSpPr>
          <p:nvPr>
            <p:ph type="sldNum" idx="12"/>
          </p:nvPr>
        </p:nvSpPr>
        <p:spPr>
          <a:xfrm>
            <a:off x="8471220" y="4960629"/>
            <a:ext cx="245475" cy="107775"/>
          </a:xfrm>
          <a:prstGeom prst="rect">
            <a:avLst/>
          </a:prstGeom>
        </p:spPr>
        <p:txBody>
          <a:bodyPr spcFirstLastPara="1" wrap="square" lIns="0" tIns="0" rIns="0" bIns="0" anchor="ctr" anchorCtr="0">
            <a:noAutofit/>
          </a:bodyPr>
          <a:lstStyle/>
          <a:p>
            <a:fld id="{00000000-1234-1234-1234-123412341234}" type="slidenum">
              <a:rPr lang="en-US"/>
              <a:pPr/>
              <a:t>9</a:t>
            </a:fld>
            <a:endParaRPr/>
          </a:p>
        </p:txBody>
      </p:sp>
      <p:sp>
        <p:nvSpPr>
          <p:cNvPr id="771" name="Google Shape;771;p75"/>
          <p:cNvSpPr txBox="1">
            <a:spLocks noGrp="1"/>
          </p:cNvSpPr>
          <p:nvPr>
            <p:ph type="body" idx="2"/>
          </p:nvPr>
        </p:nvSpPr>
        <p:spPr>
          <a:xfrm>
            <a:off x="498242" y="1026423"/>
            <a:ext cx="8267850" cy="345375"/>
          </a:xfrm>
          <a:prstGeom prst="rect">
            <a:avLst/>
          </a:prstGeom>
        </p:spPr>
        <p:txBody>
          <a:bodyPr spcFirstLastPara="1" wrap="square" lIns="0" tIns="0" rIns="0" bIns="0" anchor="t" anchorCtr="0">
            <a:noAutofit/>
          </a:bodyPr>
          <a:lstStyle/>
          <a:p>
            <a:pPr marL="0" indent="0"/>
            <a:r>
              <a:rPr lang="en-US" i="1" dirty="0">
                <a:solidFill>
                  <a:schemeClr val="accent2"/>
                </a:solidFill>
              </a:rPr>
              <a:t>SOME MACHINE LEARNING CONCEPTS</a:t>
            </a:r>
            <a:endParaRPr i="1" dirty="0">
              <a:solidFill>
                <a:schemeClr val="accent2"/>
              </a:solidFill>
            </a:endParaRPr>
          </a:p>
        </p:txBody>
      </p:sp>
      <p:pic>
        <p:nvPicPr>
          <p:cNvPr id="2" name="Audio 1">
            <a:hlinkClick r:id="" action="ppaction://media"/>
            <a:extLst>
              <a:ext uri="{FF2B5EF4-FFF2-40B4-BE49-F238E27FC236}">
                <a16:creationId xmlns:a16="http://schemas.microsoft.com/office/drawing/2014/main" id="{D5172ACE-119E-4ED5-83BA-38F258D8A2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6582"/>
    </mc:Choice>
    <mc:Fallback xmlns="">
      <p:transition spd="slow" advTm="126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niper white">
  <a:themeElements>
    <a:clrScheme name="Juniper extended">
      <a:dk1>
        <a:srgbClr val="646464"/>
      </a:dk1>
      <a:lt1>
        <a:srgbClr val="FFFFFF"/>
      </a:lt1>
      <a:dk2>
        <a:srgbClr val="B6B8B9"/>
      </a:dk2>
      <a:lt2>
        <a:srgbClr val="FFFFFF"/>
      </a:lt2>
      <a:accent1>
        <a:srgbClr val="84B135"/>
      </a:accent1>
      <a:accent2>
        <a:srgbClr val="0097A5"/>
      </a:accent2>
      <a:accent3>
        <a:srgbClr val="CFDD45"/>
      </a:accent3>
      <a:accent4>
        <a:srgbClr val="44CCDF"/>
      </a:accent4>
      <a:accent5>
        <a:srgbClr val="FFB71B"/>
      </a:accent5>
      <a:accent6>
        <a:srgbClr val="E43D30"/>
      </a:accent6>
      <a:hlink>
        <a:srgbClr val="84B135"/>
      </a:hlink>
      <a:folHlink>
        <a:srgbClr val="75215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49637</TotalTime>
  <Words>5911</Words>
  <Application>Microsoft Office PowerPoint</Application>
  <PresentationFormat>On-screen Show (16:9)</PresentationFormat>
  <Paragraphs>430</Paragraphs>
  <Slides>32</Slides>
  <Notes>32</Notes>
  <HiddenSlides>1</HiddenSlides>
  <MMClips>31</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Simple Light</vt:lpstr>
      <vt:lpstr>Juniper white</vt:lpstr>
      <vt:lpstr>MACHINE LEARNING 102</vt:lpstr>
      <vt:lpstr>PowerPoint Presentation</vt:lpstr>
      <vt:lpstr>PowerPoint Presentation</vt:lpstr>
      <vt:lpstr>RECAP</vt:lpstr>
      <vt:lpstr>PowerPoint Presentation</vt:lpstr>
      <vt:lpstr>TYPES OF MACHINE LEARNING PROBLEMS</vt:lpstr>
      <vt:lpstr>TYPES OF MACHINE LEARNING PROBLEMS</vt:lpstr>
      <vt:lpstr>TYPES OF MACHINE LEARNING PROBLEMS</vt:lpstr>
      <vt:lpstr>TYPES OF MACHINE LEARNING PROBLEMS</vt:lpstr>
      <vt:lpstr>TYPES OF MACHINE LEARNING PROBLEMS</vt:lpstr>
      <vt:lpstr>TYPES OF MACHINE LEARNING PROBLEMS</vt:lpstr>
      <vt:lpstr>TYPES OF MACHINE LEARNING PROBLEMS</vt:lpstr>
      <vt:lpstr>TYPES OF MACHINE LEARNING PROBLEMS</vt:lpstr>
      <vt:lpstr>TYPES OF MACHINE LEARNING PROBLEMS</vt:lpstr>
      <vt:lpstr>TYPES OF MACHINE LEARNING PROBLEMS</vt:lpstr>
      <vt:lpstr>TYPES OF MACHINE LEARNING PROBLEMS</vt:lpstr>
      <vt:lpstr>TYPES OF MACHINE LEARNING PROBLEMS</vt:lpstr>
      <vt:lpstr>PowerPoint Presentation</vt:lpstr>
      <vt:lpstr>PowerPoint Presentation</vt:lpstr>
      <vt:lpstr>THE MACHINE LEARNING MINDSET</vt:lpstr>
      <vt:lpstr>THE MACHINE LEARNING MINDSET</vt:lpstr>
      <vt:lpstr>THE MACHINE LEARNING MINDSET</vt:lpstr>
      <vt:lpstr>PowerPoint Presentation</vt:lpstr>
      <vt:lpstr>DEEP LEARNING</vt:lpstr>
      <vt:lpstr>DEEP LEARNING</vt:lpstr>
      <vt:lpstr>PowerPoint Presentation</vt:lpstr>
      <vt:lpstr>NATURAL LANGUAGE PROCESSING</vt:lpstr>
      <vt:lpstr>NATURAL LANGUAGE PROCESSING</vt:lpstr>
      <vt:lpstr>NATURAL LANGUAGE PROCESSING</vt:lpstr>
      <vt:lpstr>NATURAL LANGUAGE PROCESSING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101</dc:title>
  <cp:lastModifiedBy>Nabaruna Guha</cp:lastModifiedBy>
  <cp:revision>201</cp:revision>
  <dcterms:modified xsi:type="dcterms:W3CDTF">2021-01-20T19:06:36Z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633b888-ae0d-4341-a75f-06e04137d755_Enabled">
    <vt:lpwstr>True</vt:lpwstr>
  </property>
  <property fmtid="{D5CDD505-2E9C-101B-9397-08002B2CF9AE}" pid="3" name="MSIP_Label_0633b888-ae0d-4341-a75f-06e04137d755_SiteId">
    <vt:lpwstr>bea78b3c-4cdb-4130-854a-1d193232e5f4</vt:lpwstr>
  </property>
  <property fmtid="{D5CDD505-2E9C-101B-9397-08002B2CF9AE}" pid="4" name="MSIP_Label_0633b888-ae0d-4341-a75f-06e04137d755_SetDate">
    <vt:lpwstr>2020-04-16T16:17:10.2811715Z</vt:lpwstr>
  </property>
  <property fmtid="{D5CDD505-2E9C-101B-9397-08002B2CF9AE}" pid="5" name="MSIP_Label_0633b888-ae0d-4341-a75f-06e04137d755_Name">
    <vt:lpwstr>Juniper Business Use Only</vt:lpwstr>
  </property>
  <property fmtid="{D5CDD505-2E9C-101B-9397-08002B2CF9AE}" pid="6" name="MSIP_Label_0633b888-ae0d-4341-a75f-06e04137d755_ActionId">
    <vt:lpwstr>681a4682-1cd6-49de-9814-e5504677c596</vt:lpwstr>
  </property>
  <property fmtid="{D5CDD505-2E9C-101B-9397-08002B2CF9AE}" pid="7" name="MSIP_Label_0633b888-ae0d-4341-a75f-06e04137d755_Extended_MSFT_Method">
    <vt:lpwstr>Automatic</vt:lpwstr>
  </property>
  <property fmtid="{D5CDD505-2E9C-101B-9397-08002B2CF9AE}" pid="8" name="Sensitivity">
    <vt:lpwstr>Juniper Business Use Only</vt:lpwstr>
  </property>
</Properties>
</file>